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911" r:id="rId3"/>
    <p:sldId id="912" r:id="rId4"/>
    <p:sldId id="924" r:id="rId5"/>
    <p:sldId id="925" r:id="rId6"/>
    <p:sldId id="913" r:id="rId7"/>
    <p:sldId id="926" r:id="rId8"/>
    <p:sldId id="927" r:id="rId9"/>
    <p:sldId id="928" r:id="rId10"/>
    <p:sldId id="929" r:id="rId11"/>
    <p:sldId id="915" r:id="rId12"/>
    <p:sldId id="916" r:id="rId13"/>
    <p:sldId id="91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engn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83" d="100"/>
          <a:sy n="83" d="100"/>
        </p:scale>
        <p:origin x="5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7E0FE-CBC2-4CD8-9BA3-4DE2E85E6B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54F9-8002-4238-9498-8F26C486726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3A045-146D-45F5-90FD-6C8E8D6EA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FF5E4-16FD-4711-A53C-7B6CA1DB2D6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02248" y="406557"/>
            <a:ext cx="11789752" cy="571452"/>
          </a:xfrm>
        </p:spPr>
        <p:txBody>
          <a:bodyPr>
            <a:normAutofit fontScale="90000"/>
          </a:bodyPr>
          <a:lstStyle/>
          <a:p>
            <a:pPr defTabSz="60960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dirty="0">
                <a:solidFill>
                  <a:srgbClr val="003366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投标人使用手册</a:t>
            </a:r>
            <a:endParaRPr lang="zh-CN" altLang="en-US" b="1" kern="0" dirty="0">
              <a:solidFill>
                <a:srgbClr val="4F81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1679573" y="1438800"/>
            <a:ext cx="8627711" cy="571452"/>
            <a:chOff x="2511464" y="1837805"/>
            <a:chExt cx="6374756" cy="612000"/>
          </a:xfrm>
        </p:grpSpPr>
        <p:sp>
          <p:nvSpPr>
            <p:cNvPr id="6" name="文本框 5"/>
            <p:cNvSpPr txBox="1"/>
            <p:nvPr/>
          </p:nvSpPr>
          <p:spPr>
            <a:xfrm>
              <a:off x="3791046" y="1837805"/>
              <a:ext cx="5095174" cy="612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5400">
              <a:noFill/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>
                <a:defRPr sz="240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609600">
                <a:defRPr/>
              </a:pPr>
              <a:r>
                <a:rPr lang="zh-CN" altLang="en-US" sz="2665" dirty="0">
                  <a:solidFill>
                    <a:srgbClr val="003366"/>
                  </a:solidFill>
                </a:rPr>
                <a:t>注册登录</a:t>
              </a:r>
              <a:endParaRPr lang="en-US" altLang="zh-CN" sz="2665" dirty="0">
                <a:solidFill>
                  <a:srgbClr val="003366"/>
                </a:solidFill>
              </a:endParaRPr>
            </a:p>
          </p:txBody>
        </p:sp>
        <p:sp>
          <p:nvSpPr>
            <p:cNvPr id="7" name="文本框 4"/>
            <p:cNvSpPr txBox="1"/>
            <p:nvPr/>
          </p:nvSpPr>
          <p:spPr>
            <a:xfrm>
              <a:off x="2511464" y="1837805"/>
              <a:ext cx="1190180" cy="612000"/>
            </a:xfrm>
            <a:prstGeom prst="roundRect">
              <a:avLst/>
            </a:prstGeom>
            <a:solidFill>
              <a:srgbClr val="4F81B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 algn="ctr"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609600">
                <a:defRPr/>
              </a:pPr>
              <a:r>
                <a:rPr lang="en-US" altLang="zh-CN" sz="2665" b="1" kern="0" dirty="0">
                  <a:solidFill>
                    <a:prstClr val="white"/>
                  </a:solidFill>
                </a:rPr>
                <a:t>1</a:t>
              </a:r>
              <a:endParaRPr lang="zh-CN" altLang="en-US" sz="2665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690605" y="2411543"/>
            <a:ext cx="8627711" cy="571452"/>
            <a:chOff x="2511464" y="3412497"/>
            <a:chExt cx="6374756" cy="612000"/>
          </a:xfrm>
        </p:grpSpPr>
        <p:sp>
          <p:nvSpPr>
            <p:cNvPr id="9" name="文本框 5"/>
            <p:cNvSpPr txBox="1"/>
            <p:nvPr/>
          </p:nvSpPr>
          <p:spPr>
            <a:xfrm>
              <a:off x="3791046" y="3412497"/>
              <a:ext cx="5095174" cy="612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>
                <a:defRPr sz="2400">
                  <a:solidFill>
                    <a:schemeClr val="accent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</a:defRPr>
              </a:lvl1pPr>
            </a:lstStyle>
            <a:p>
              <a:pPr defTabSz="609600">
                <a:defRPr/>
              </a:pPr>
              <a:r>
                <a:rPr lang="zh-CN" altLang="en-US" sz="2665" dirty="0">
                  <a:solidFill>
                    <a:srgbClr val="0033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菜单及个人信息管理</a:t>
              </a:r>
              <a:endParaRPr lang="zh-CN" altLang="en-US" sz="2665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4"/>
            <p:cNvSpPr txBox="1"/>
            <p:nvPr/>
          </p:nvSpPr>
          <p:spPr>
            <a:xfrm>
              <a:off x="2511464" y="3412497"/>
              <a:ext cx="1190180" cy="612000"/>
            </a:xfrm>
            <a:prstGeom prst="roundRect">
              <a:avLst/>
            </a:prstGeom>
            <a:solidFill>
              <a:srgbClr val="4F81B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 algn="ctr">
                <a:defRPr sz="240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</a:defRPr>
              </a:lvl1pPr>
            </a:lstStyle>
            <a:p>
              <a:pPr defTabSz="609600">
                <a:defRPr/>
              </a:pPr>
              <a:r>
                <a:rPr lang="en-US" altLang="zh-CN" sz="26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6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1697085" y="3339807"/>
            <a:ext cx="8627711" cy="571452"/>
            <a:chOff x="2511464" y="3412497"/>
            <a:chExt cx="6374756" cy="612000"/>
          </a:xfrm>
        </p:grpSpPr>
        <p:sp>
          <p:nvSpPr>
            <p:cNvPr id="12" name="文本框 5"/>
            <p:cNvSpPr txBox="1"/>
            <p:nvPr/>
          </p:nvSpPr>
          <p:spPr>
            <a:xfrm>
              <a:off x="3791046" y="3412497"/>
              <a:ext cx="5095174" cy="612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>
                <a:defRPr sz="2400">
                  <a:solidFill>
                    <a:schemeClr val="accent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</a:defRPr>
              </a:lvl1pPr>
            </a:lstStyle>
            <a:p>
              <a:pPr defTabSz="609600">
                <a:defRPr/>
              </a:pPr>
              <a:r>
                <a:rPr lang="zh-CN" altLang="zh-CN" sz="2665" dirty="0">
                  <a:solidFill>
                    <a:srgbClr val="0033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登记</a:t>
              </a:r>
              <a:endParaRPr lang="zh-CN" altLang="zh-CN" sz="2665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4"/>
            <p:cNvSpPr txBox="1"/>
            <p:nvPr/>
          </p:nvSpPr>
          <p:spPr>
            <a:xfrm>
              <a:off x="2511464" y="3412497"/>
              <a:ext cx="1190180" cy="612000"/>
            </a:xfrm>
            <a:prstGeom prst="roundRect">
              <a:avLst/>
            </a:prstGeom>
            <a:solidFill>
              <a:srgbClr val="4F81B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US"/>
              </a:defPPr>
              <a:lvl1pPr algn="ctr">
                <a:defRPr sz="240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</a:defRPr>
              </a:lvl1pPr>
            </a:lstStyle>
            <a:p>
              <a:pPr defTabSz="609600">
                <a:defRPr/>
              </a:pPr>
              <a:r>
                <a:rPr lang="en-US" altLang="zh-CN" sz="2665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665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280" y="124559"/>
            <a:ext cx="37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3.1 </a:t>
            </a:r>
            <a:r>
              <a:rPr lang="zh-CN" altLang="en-US" sz="3600" b="1" dirty="0"/>
              <a:t>添加购标订单</a:t>
            </a:r>
            <a:endParaRPr lang="zh-CN" altLang="en-US" sz="36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5973649" y="893211"/>
            <a:ext cx="5680087" cy="2735206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在标书大厅中点击后买标书，跳转至购标订单页面，并添加一条购标订单。投标人可选择</a:t>
            </a:r>
            <a:r>
              <a:rPr lang="en-US" altLang="zh-CN" dirty="0"/>
              <a:t>【</a:t>
            </a:r>
            <a:r>
              <a:rPr lang="zh-CN" altLang="en-US" dirty="0"/>
              <a:t>缴费购标</a:t>
            </a:r>
            <a:r>
              <a:rPr lang="en-US" altLang="zh-CN" dirty="0"/>
              <a:t>】</a:t>
            </a:r>
            <a:r>
              <a:rPr lang="zh-CN" altLang="en-US" dirty="0"/>
              <a:t>或</a:t>
            </a:r>
            <a:r>
              <a:rPr lang="en-US" altLang="zh-CN" dirty="0"/>
              <a:t>【</a:t>
            </a:r>
            <a:r>
              <a:rPr lang="zh-CN" altLang="en-US" dirty="0"/>
              <a:t>不缴费购标</a:t>
            </a:r>
            <a:r>
              <a:rPr lang="en-US" altLang="zh-CN" dirty="0"/>
              <a:t>】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在标书大厅中，已购买的标书右上角显示为</a:t>
            </a:r>
            <a:r>
              <a:rPr lang="en-US" altLang="zh-CN" dirty="0"/>
              <a:t>【</a:t>
            </a:r>
            <a:r>
              <a:rPr lang="zh-CN" altLang="en-US" dirty="0"/>
              <a:t>管理项目</a:t>
            </a:r>
            <a:r>
              <a:rPr lang="en-US" altLang="zh-CN" dirty="0"/>
              <a:t>】</a:t>
            </a:r>
            <a:r>
              <a:rPr lang="zh-CN" altLang="en-US" dirty="0"/>
              <a:t>，未购买的标书显示</a:t>
            </a:r>
            <a:r>
              <a:rPr lang="en-US" altLang="zh-CN" dirty="0"/>
              <a:t>【</a:t>
            </a:r>
            <a:r>
              <a:rPr lang="zh-CN" altLang="en-US" dirty="0"/>
              <a:t>购买标书</a:t>
            </a:r>
            <a:r>
              <a:rPr lang="en-US" altLang="zh-CN" dirty="0"/>
              <a:t>】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002" y="893211"/>
            <a:ext cx="5480332" cy="28068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02" y="3964436"/>
            <a:ext cx="10643147" cy="20003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46048"/>
            <a:ext cx="40900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 3.2 </a:t>
            </a:r>
            <a:r>
              <a:rPr lang="zh-CN" altLang="en-US" sz="3600" b="1" dirty="0"/>
              <a:t>购标信息上传</a:t>
            </a:r>
            <a:endParaRPr lang="en-US" altLang="zh-CN" sz="36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615950" y="4049395"/>
            <a:ext cx="6805930" cy="216535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在购标订单中点击缴费按钮，弹出缴费信息界面；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核对并补充缴款信息，点击提交；</a:t>
            </a:r>
            <a:endParaRPr lang="zh-CN" altLang="en-US" dirty="0"/>
          </a:p>
          <a:p>
            <a:r>
              <a:rPr lang="zh-CN" altLang="en-US" b="1" dirty="0"/>
              <a:t>注：由于系统调整，在中国石油</a:t>
            </a:r>
            <a:r>
              <a:rPr lang="zh-CN" altLang="en-US" b="1" dirty="0">
                <a:sym typeface="+mn-ea"/>
              </a:rPr>
              <a:t>电子</a:t>
            </a:r>
            <a:r>
              <a:rPr lang="zh-CN" altLang="en-US" b="1" dirty="0"/>
              <a:t>招标投标交易平台组织的电子招标项目不需在本系统再次缴费，仅需上传</a:t>
            </a:r>
            <a:r>
              <a:rPr lang="zh-CN" altLang="en-US" b="1" dirty="0">
                <a:sym typeface="+mn-ea"/>
              </a:rPr>
              <a:t>电子招标投标交易平台中的支付页面截图即可。上传后不需等待自助平台的确认，以电子招标投标交易平台中的支付确认为准。</a:t>
            </a:r>
            <a:endParaRPr lang="zh-CN" altLang="en-US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733" y="1066572"/>
            <a:ext cx="7898858" cy="2121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802" y="0"/>
            <a:ext cx="283852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6028" y="153532"/>
            <a:ext cx="3369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 3.3 </a:t>
            </a:r>
            <a:r>
              <a:rPr lang="zh-CN" altLang="en-US" sz="3600" b="1" dirty="0"/>
              <a:t>不购标缴费</a:t>
            </a:r>
            <a:endParaRPr lang="zh-CN" altLang="en-US" sz="36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7792439" y="4640094"/>
            <a:ext cx="3908313" cy="1568101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在购标订单中点击不缴费购标按钮，并输入不缴费原因，点击提交，不缴费购标成功；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9945" y="3645610"/>
            <a:ext cx="6089963" cy="24448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14" y="920934"/>
            <a:ext cx="11862172" cy="2291456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>
            <a:off x="5138057" y="2472361"/>
            <a:ext cx="6070712" cy="1926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214719" y="338716"/>
            <a:ext cx="2876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1 </a:t>
            </a:r>
            <a:r>
              <a:rPr lang="zh-CN" altLang="en-US" sz="3600" b="1" dirty="0"/>
              <a:t>注册登录</a:t>
            </a:r>
            <a:endParaRPr lang="zh-CN" altLang="en-US" sz="3600" b="1" dirty="0"/>
          </a:p>
        </p:txBody>
      </p:sp>
      <p:sp>
        <p:nvSpPr>
          <p:cNvPr id="8" name="文本框 7"/>
          <p:cNvSpPr txBox="1"/>
          <p:nvPr userDrawn="1"/>
        </p:nvSpPr>
        <p:spPr>
          <a:xfrm>
            <a:off x="817228" y="1222940"/>
            <a:ext cx="8436738" cy="3683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126833" y="4226109"/>
            <a:ext cx="6269503" cy="3683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913092" y="2054203"/>
            <a:ext cx="3035074" cy="274959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投标人在浏览器地址栏输入网站</a:t>
            </a:r>
            <a:r>
              <a:rPr lang="en-US" altLang="zh-CN" dirty="0"/>
              <a:t>http://106.37.204.31:8081/</a:t>
            </a:r>
            <a:r>
              <a:rPr lang="zh-CN" altLang="en-US" dirty="0"/>
              <a:t>，首页为标书大厅，显示正在发售的标书。</a:t>
            </a:r>
            <a:endParaRPr lang="en-US" altLang="zh-CN" dirty="0"/>
          </a:p>
          <a:p>
            <a:r>
              <a:rPr lang="zh-CN" altLang="en-US" dirty="0"/>
              <a:t>在首页头部右侧，点击</a:t>
            </a:r>
            <a:r>
              <a:rPr lang="en-US" altLang="zh-CN" dirty="0"/>
              <a:t>【</a:t>
            </a:r>
            <a:r>
              <a:rPr lang="zh-CN" altLang="en-US" dirty="0"/>
              <a:t>注册</a:t>
            </a:r>
            <a:r>
              <a:rPr lang="en-US" altLang="zh-CN" dirty="0"/>
              <a:t>】</a:t>
            </a:r>
            <a:r>
              <a:rPr lang="zh-CN" altLang="en-US" dirty="0"/>
              <a:t>按钮，跳转至注册页面；</a:t>
            </a:r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22940"/>
            <a:ext cx="8689178" cy="4661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85047"/>
            <a:ext cx="5067739" cy="37341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-214719" y="338716"/>
            <a:ext cx="2876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1 </a:t>
            </a:r>
            <a:r>
              <a:rPr lang="zh-CN" altLang="en-US" sz="3600" b="1" dirty="0"/>
              <a:t>注册登录</a:t>
            </a:r>
            <a:endParaRPr lang="zh-CN" altLang="en-US" sz="3600" b="1" dirty="0"/>
          </a:p>
        </p:txBody>
      </p:sp>
      <p:sp>
        <p:nvSpPr>
          <p:cNvPr id="8" name="文本框 7"/>
          <p:cNvSpPr txBox="1"/>
          <p:nvPr userDrawn="1"/>
        </p:nvSpPr>
        <p:spPr>
          <a:xfrm>
            <a:off x="817228" y="1222940"/>
            <a:ext cx="8436738" cy="3683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126833" y="4226109"/>
            <a:ext cx="6269503" cy="3683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472219" y="1111207"/>
            <a:ext cx="4402056" cy="404806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投标人在注册页面依次录入公司信息、联系人信息、开票信息和银行信息，录入完成后点击提交；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注册成功后，登陆账号为联系人电话，使用账号密码进行登录。</a:t>
            </a:r>
            <a:endParaRPr lang="zh-CN" altLang="en-US" dirty="0"/>
          </a:p>
          <a:p>
            <a:endParaRPr lang="en-US" altLang="zh-CN" dirty="0"/>
          </a:p>
          <a:p>
            <a:r>
              <a:rPr lang="zh-CN" altLang="en-US" dirty="0"/>
              <a:t>若是已注册公司，在输入公司名称后会提示该公司已注册，请用已有账号登陆。若忘记账号密码，需要致函运维，重置密码。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029" y="1865734"/>
            <a:ext cx="5624945" cy="47207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136" y="5102501"/>
            <a:ext cx="7337864" cy="16693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-214719" y="338716"/>
            <a:ext cx="2876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1 </a:t>
            </a:r>
            <a:r>
              <a:rPr lang="zh-CN" altLang="en-US" sz="3600" b="1" dirty="0"/>
              <a:t>注册登录</a:t>
            </a:r>
            <a:endParaRPr lang="zh-CN" altLang="en-US" sz="3600" b="1" dirty="0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126833" y="4226109"/>
            <a:ext cx="6269503" cy="3683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472219" y="1111207"/>
            <a:ext cx="4402056" cy="404806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注册完成后跳转至登录界面，或从标书大厅中通过点击右上角登录按钮，跳转至登录页面。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输入账号密码验证码进行登录，登录后跳转至标书大厅，在标书大厅进行购标或通过点击顶部</a:t>
            </a:r>
            <a:r>
              <a:rPr lang="en-US" altLang="zh-CN" dirty="0"/>
              <a:t>【</a:t>
            </a:r>
            <a:r>
              <a:rPr lang="zh-CN" altLang="en-US" dirty="0"/>
              <a:t>我的项目</a:t>
            </a:r>
            <a:r>
              <a:rPr lang="en-US" altLang="zh-CN" dirty="0"/>
              <a:t>】</a:t>
            </a:r>
            <a:r>
              <a:rPr lang="zh-CN" altLang="en-US" dirty="0"/>
              <a:t>按钮，进入工作台，管理已购标项目和维护公司信息。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08007"/>
            <a:ext cx="7308565" cy="37554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041" y="4086117"/>
            <a:ext cx="6352941" cy="2611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2039"/>
            <a:ext cx="2446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2.1  </a:t>
            </a:r>
            <a:r>
              <a:rPr lang="zh-CN" altLang="en-US" sz="3600" b="1" dirty="0"/>
              <a:t>菜单</a:t>
            </a:r>
            <a:endParaRPr lang="zh-CN" altLang="en-US" sz="36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4198180" y="2438400"/>
            <a:ext cx="6027951" cy="39531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公司信息：投标人可编辑公司信息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联系人管理：投标人可编辑默认联系人信息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银行账户管理：投标人可编辑默认银行信息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开票信息管理：投标人可编辑默认开票信息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标书购买记录：可查看标书订单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投标保证金记录：可查看保证金订单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中标服务费记录：可查看服务费订单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1024" y="1423888"/>
            <a:ext cx="2565438" cy="48695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89804" y="895297"/>
            <a:ext cx="6027951" cy="368300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投标人点击我的项目后可在左侧菜单栏看到如下菜单：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2039"/>
            <a:ext cx="4293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2.2  </a:t>
            </a:r>
            <a:r>
              <a:rPr lang="zh-CN" altLang="en-US" sz="3600" b="1" dirty="0"/>
              <a:t>公司信息维护</a:t>
            </a:r>
            <a:endParaRPr lang="en-US" altLang="zh-CN" sz="36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6996798" y="1239318"/>
            <a:ext cx="4714911" cy="39531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点击左侧</a:t>
            </a:r>
            <a:r>
              <a:rPr lang="en-US" altLang="zh-CN" dirty="0"/>
              <a:t>【</a:t>
            </a:r>
            <a:r>
              <a:rPr lang="zh-CN" altLang="en-US" dirty="0"/>
              <a:t>公司信息</a:t>
            </a:r>
            <a:r>
              <a:rPr lang="en-US" altLang="zh-CN" dirty="0"/>
              <a:t>】</a:t>
            </a:r>
            <a:r>
              <a:rPr lang="zh-CN" altLang="en-US" dirty="0"/>
              <a:t>菜单，右侧会显示公司的基本信息，用户可进行维护，编辑后点击下方</a:t>
            </a:r>
            <a:r>
              <a:rPr lang="en-US" altLang="zh-CN" dirty="0"/>
              <a:t>【</a:t>
            </a:r>
            <a:r>
              <a:rPr lang="zh-CN" altLang="en-US" dirty="0"/>
              <a:t>修改</a:t>
            </a:r>
            <a:r>
              <a:rPr lang="en-US" altLang="zh-CN" dirty="0"/>
              <a:t>】</a:t>
            </a:r>
            <a:r>
              <a:rPr lang="zh-CN" altLang="en-US" dirty="0"/>
              <a:t>按钮进行提交。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点击下方</a:t>
            </a:r>
            <a:r>
              <a:rPr lang="en-US" altLang="zh-CN" dirty="0"/>
              <a:t>【</a:t>
            </a:r>
            <a:r>
              <a:rPr lang="zh-CN" altLang="en-US" dirty="0"/>
              <a:t>申请</a:t>
            </a:r>
            <a:r>
              <a:rPr lang="en-US" altLang="zh-CN" dirty="0"/>
              <a:t>MDM</a:t>
            </a:r>
            <a:r>
              <a:rPr lang="zh-CN" altLang="en-US" dirty="0"/>
              <a:t>码</a:t>
            </a:r>
            <a:r>
              <a:rPr lang="en-US" altLang="zh-CN" dirty="0"/>
              <a:t>】</a:t>
            </a:r>
            <a:r>
              <a:rPr lang="zh-CN" altLang="en-US" dirty="0"/>
              <a:t>，弹窗确认信息后点击提交申请，提交</a:t>
            </a:r>
            <a:r>
              <a:rPr lang="en-US" altLang="zh-CN" dirty="0"/>
              <a:t>MDM</a:t>
            </a:r>
            <a:r>
              <a:rPr lang="zh-CN" altLang="en-US" dirty="0"/>
              <a:t>编码申请</a:t>
            </a:r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78370"/>
            <a:ext cx="7001163" cy="36777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86311"/>
            <a:ext cx="6022885" cy="28653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2039"/>
            <a:ext cx="3831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2.3  </a:t>
            </a:r>
            <a:r>
              <a:rPr lang="zh-CN" altLang="en-US" sz="3600" b="1" dirty="0"/>
              <a:t>联系人管理</a:t>
            </a:r>
            <a:endParaRPr lang="en-US" altLang="zh-CN" sz="36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7812911" y="1239318"/>
            <a:ext cx="3898798" cy="39531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点击左侧</a:t>
            </a:r>
            <a:r>
              <a:rPr lang="en-US" altLang="zh-CN" dirty="0"/>
              <a:t>【</a:t>
            </a:r>
            <a:r>
              <a:rPr lang="zh-CN" altLang="en-US" dirty="0"/>
              <a:t>联系人管理</a:t>
            </a:r>
            <a:r>
              <a:rPr lang="en-US" altLang="zh-CN" dirty="0"/>
              <a:t>】</a:t>
            </a:r>
            <a:r>
              <a:rPr lang="zh-CN" altLang="en-US" dirty="0"/>
              <a:t>菜单，右侧会显示联系人的基本信息，点击联系人列表后方的</a:t>
            </a:r>
            <a:r>
              <a:rPr lang="en-US" altLang="zh-CN" dirty="0"/>
              <a:t>【</a:t>
            </a:r>
            <a:r>
              <a:rPr lang="zh-CN" altLang="en-US" dirty="0"/>
              <a:t>编辑按钮</a:t>
            </a:r>
            <a:r>
              <a:rPr lang="en-US" altLang="zh-CN" dirty="0"/>
              <a:t>】</a:t>
            </a:r>
            <a:r>
              <a:rPr lang="zh-CN" altLang="en-US" dirty="0"/>
              <a:t>，在弹窗中维护联系人信息。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注意：若修改联系电话时，同时修改了登录的账号，</a:t>
            </a:r>
            <a:r>
              <a:rPr lang="zh-CN" altLang="en-US" dirty="0">
                <a:solidFill>
                  <a:srgbClr val="FF0000"/>
                </a:solidFill>
              </a:rPr>
              <a:t>需重新登陆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369" y="3496029"/>
            <a:ext cx="6876725" cy="27077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8" y="1239318"/>
            <a:ext cx="7601748" cy="20826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2039"/>
            <a:ext cx="4293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2.4  </a:t>
            </a:r>
            <a:r>
              <a:rPr lang="zh-CN" altLang="en-US" sz="3600" b="1" dirty="0"/>
              <a:t>银行账户管理</a:t>
            </a:r>
            <a:endParaRPr lang="en-US" altLang="zh-CN" sz="36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7841751" y="2211591"/>
            <a:ext cx="3871830" cy="39531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点击左侧</a:t>
            </a:r>
            <a:r>
              <a:rPr lang="en-US" altLang="zh-CN" dirty="0"/>
              <a:t>【</a:t>
            </a:r>
            <a:r>
              <a:rPr lang="zh-CN" altLang="en-US" dirty="0"/>
              <a:t>银行账户管理</a:t>
            </a:r>
            <a:r>
              <a:rPr lang="en-US" altLang="zh-CN" dirty="0"/>
              <a:t>】</a:t>
            </a:r>
            <a:r>
              <a:rPr lang="zh-CN" altLang="en-US" dirty="0"/>
              <a:t>菜单，右侧会显示公司银行账户的基本信息，点击</a:t>
            </a:r>
            <a:r>
              <a:rPr lang="en-US" altLang="zh-CN" dirty="0"/>
              <a:t>【</a:t>
            </a:r>
            <a:r>
              <a:rPr lang="zh-CN" altLang="en-US" dirty="0"/>
              <a:t>编辑</a:t>
            </a:r>
            <a:r>
              <a:rPr lang="en-US" altLang="zh-CN" dirty="0"/>
              <a:t>】</a:t>
            </a:r>
            <a:r>
              <a:rPr lang="zh-CN" altLang="en-US" dirty="0"/>
              <a:t>按钮后可在弹窗中维护公司银行信息，修改信息后点击修改按钮进行提交。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1" y="878370"/>
            <a:ext cx="7198509" cy="30542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195" y="3747622"/>
            <a:ext cx="7060556" cy="31103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32039"/>
            <a:ext cx="4293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zh-CN" sz="3600" b="1" dirty="0"/>
              <a:t>2.5  </a:t>
            </a:r>
            <a:r>
              <a:rPr lang="zh-CN" altLang="en-US" sz="3600" b="1" dirty="0"/>
              <a:t>开票信息管理</a:t>
            </a:r>
            <a:endParaRPr lang="en-US" altLang="zh-CN" sz="36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7656556" y="1321674"/>
            <a:ext cx="3871830" cy="39531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zh-CN" altLang="en-US" dirty="0"/>
              <a:t>点击左侧</a:t>
            </a:r>
            <a:r>
              <a:rPr lang="en-US" altLang="zh-CN" dirty="0"/>
              <a:t>【</a:t>
            </a:r>
            <a:r>
              <a:rPr lang="zh-CN" altLang="en-US" dirty="0"/>
              <a:t>开票信息管理</a:t>
            </a:r>
            <a:r>
              <a:rPr lang="en-US" altLang="zh-CN" dirty="0"/>
              <a:t>】</a:t>
            </a:r>
            <a:r>
              <a:rPr lang="zh-CN" altLang="en-US" dirty="0"/>
              <a:t>菜单，右侧会显示公司发票的基本信息，点击</a:t>
            </a:r>
            <a:r>
              <a:rPr lang="en-US" altLang="zh-CN" dirty="0"/>
              <a:t>【</a:t>
            </a:r>
            <a:r>
              <a:rPr lang="zh-CN" altLang="en-US" dirty="0"/>
              <a:t>编辑</a:t>
            </a:r>
            <a:r>
              <a:rPr lang="en-US" altLang="zh-CN" dirty="0"/>
              <a:t>】</a:t>
            </a:r>
            <a:r>
              <a:rPr lang="zh-CN" altLang="en-US" dirty="0"/>
              <a:t>按钮后可在弹窗中维护公司发票信息，修改信息后点击修改按钮进行提交。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78370"/>
            <a:ext cx="7523544" cy="31504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746" y="3429000"/>
            <a:ext cx="5358730" cy="33757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 cap="flat" cmpd="sng" algn="ctr">
          <a:solidFill>
            <a:srgbClr val="000000">
              <a:alpha val="100000"/>
            </a:srgbClr>
          </a:solidFill>
          <a:prstDash val="solid"/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WPS 演示</Application>
  <PresentationFormat>宽屏</PresentationFormat>
  <Paragraphs>112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方正兰亭中黑_GBK</vt:lpstr>
      <vt:lpstr>黑体</vt:lpstr>
      <vt:lpstr>Arial Unicode MS</vt:lpstr>
      <vt:lpstr>等线 Light</vt:lpstr>
      <vt:lpstr>等线</vt:lpstr>
      <vt:lpstr>Office 主题​​</vt:lpstr>
      <vt:lpstr>投标人使用手册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shengnan</dc:creator>
  <cp:lastModifiedBy>lyl</cp:lastModifiedBy>
  <cp:revision>35</cp:revision>
  <dcterms:created xsi:type="dcterms:W3CDTF">2022-03-01T04:04:00Z</dcterms:created>
  <dcterms:modified xsi:type="dcterms:W3CDTF">2023-02-02T03:00:18Z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2052-11.8.2.8875</vt:lpwstr>
  </property>
  <property fmtid="{D5CDD505-2E9C-101B-9397-08002B2CF9AE}" pid="3" name="ICV">
    <vt:lpwstr>CCDFE19F1BDF4AD6995257AEF82AFD40</vt:lpwstr>
  </property>
</Properties>
</file>