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7"/>
  </p:handoutMasterIdLst>
  <p:sldIdLst>
    <p:sldId id="269" r:id="rId3"/>
    <p:sldId id="266" r:id="rId5"/>
    <p:sldId id="258" r:id="rId6"/>
    <p:sldId id="259" r:id="rId7"/>
    <p:sldId id="260" r:id="rId8"/>
    <p:sldId id="265" r:id="rId9"/>
    <p:sldId id="267" r:id="rId10"/>
    <p:sldId id="281" r:id="rId11"/>
    <p:sldId id="261" r:id="rId12"/>
    <p:sldId id="262" r:id="rId13"/>
    <p:sldId id="264" r:id="rId14"/>
    <p:sldId id="279" r:id="rId15"/>
    <p:sldId id="280"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68FBB7B-694A-47BF-865D-2F44C1051453}" type="doc">
      <dgm:prSet loTypeId="list" loCatId="list" qsTypeId="urn:microsoft.com/office/officeart/2005/8/quickstyle/simple1" qsCatId="simple" csTypeId="urn:microsoft.com/office/officeart/2005/8/colors/colorful5" csCatId="accent1" phldr="0"/>
      <dgm:spPr/>
      <dgm:t>
        <a:bodyPr/>
        <a:p>
          <a:endParaRPr lang="zh-CN" altLang="en-US"/>
        </a:p>
      </dgm:t>
    </dgm:pt>
    <dgm:pt modelId="{BD5427FF-4EB1-4006-BF7F-42158E0C5129}">
      <dgm:prSet phldrT="[文本]" phldr="0" custT="1"/>
      <dgm:spPr/>
      <dgm:t>
        <a:bodyPr vert="horz" wrap="square"/>
        <a:p>
          <a:pPr>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内部</a:t>
          </a:r>
          <a:r>
            <a:rPr lang="zh-CN" altLang="en-US" sz="2000" b="1">
              <a:latin typeface="黑体" panose="02010609060101010101" charset="-122"/>
              <a:ea typeface="黑体" panose="02010609060101010101" charset="-122"/>
            </a:rPr>
            <a:t>项目</a:t>
          </a:r>
          <a:r>
            <a:rPr lang="zh-CN" altLang="en-US" sz="2000">
              <a:latin typeface="黑体" panose="02010609060101010101" charset="-122"/>
              <a:ea typeface="黑体" panose="02010609060101010101" charset="-122"/>
            </a:rPr>
            <a:t/>
          </a:r>
          <a:endParaRPr lang="zh-CN" altLang="en-US" sz="2000">
            <a:latin typeface="黑体" panose="02010609060101010101" charset="-122"/>
            <a:ea typeface="黑体" panose="02010609060101010101" charset="-122"/>
          </a:endParaRPr>
        </a:p>
        <a:p>
          <a:pPr>
            <a:lnSpc>
              <a:spcPct val="100000"/>
            </a:lnSpc>
            <a:spcBef>
              <a:spcPct val="0"/>
            </a:spcBef>
            <a:spcAft>
              <a:spcPct val="35000"/>
            </a:spcAft>
          </a:pPr>
          <a:r>
            <a:rPr lang="zh-CN" altLang="en-US" sz="1500">
              <a:latin typeface="黑体" panose="02010609060101010101" charset="-122"/>
              <a:ea typeface="黑体" panose="02010609060101010101" charset="-122"/>
            </a:rPr>
            <a:t>（招标人为长城钻探及所属单位）</a:t>
          </a:r>
          <a:r>
            <a:rPr lang="zh-CN" altLang="en-US" sz="1500">
              <a:latin typeface="黑体" panose="02010609060101010101" charset="-122"/>
              <a:ea typeface="黑体" panose="02010609060101010101" charset="-122"/>
            </a:rPr>
            <a:t/>
          </a:r>
          <a:endParaRPr lang="zh-CN" altLang="en-US" sz="1500">
            <a:latin typeface="黑体" panose="02010609060101010101" charset="-122"/>
            <a:ea typeface="黑体" panose="02010609060101010101" charset="-122"/>
          </a:endParaRPr>
        </a:p>
      </dgm:t>
    </dgm:pt>
    <dgm:pt modelId="{A2F6D805-3B53-408A-A2A3-20BC3BF0D242}" cxnId="{6960EA49-A937-455F-9ED2-8DC7A57BD1D9}" type="parTrans">
      <dgm:prSet/>
      <dgm:spPr/>
      <dgm:t>
        <a:bodyPr/>
        <a:p>
          <a:endParaRPr lang="zh-CN" altLang="en-US"/>
        </a:p>
      </dgm:t>
    </dgm:pt>
    <dgm:pt modelId="{D47F9812-1256-4E44-A6BE-BEC559BE8FF3}" cxnId="{6960EA49-A937-455F-9ED2-8DC7A57BD1D9}" type="sibTrans">
      <dgm:prSet/>
      <dgm:spPr/>
      <dgm:t>
        <a:bodyPr/>
        <a:p>
          <a:endParaRPr lang="zh-CN" altLang="en-US"/>
        </a:p>
      </dgm:t>
    </dgm:pt>
    <dgm:pt modelId="{3A7B819B-DBE9-4610-B22A-5573EA6D532D}">
      <dgm:prSet phldrT="[文本]"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单位名称：中国石油集团长城钻探工程有限公司苏里格气田分公司</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DC4BEA23-BF6E-42AD-9BF0-CFBDE86A80F1}" cxnId="{90BAAE16-C162-43CC-95ED-67172298BFFC}" type="parTrans">
      <dgm:prSet/>
      <dgm:spPr/>
      <dgm:t>
        <a:bodyPr/>
        <a:p>
          <a:endParaRPr lang="zh-CN" altLang="en-US"/>
        </a:p>
      </dgm:t>
    </dgm:pt>
    <dgm:pt modelId="{0BF6ACD3-AE1A-4691-8CBE-DBE77AB8A685}" cxnId="{90BAAE16-C162-43CC-95ED-67172298BFFC}" type="sibTrans">
      <dgm:prSet/>
      <dgm:spPr/>
      <dgm:t>
        <a:bodyPr/>
        <a:p>
          <a:endParaRPr lang="zh-CN" altLang="en-US"/>
        </a:p>
      </dgm:t>
    </dgm:pt>
    <dgm:pt modelId="{2CCCA220-FD9E-4D76-88ED-489CE90C981C}">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地址：内蒙古自治区鄂尔多斯市乌审旗嘎鲁图镇鸿沁路苏里格生产指挥中心办公楼内</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97ED0296-1CDA-4432-9073-25114129D459}" cxnId="{D5004F3C-6DBD-4A6B-BE2C-AA9F0F5F22BC}" type="parTrans">
      <dgm:prSet/>
      <dgm:spPr/>
    </dgm:pt>
    <dgm:pt modelId="{3D100A25-1D62-435C-887A-F240DB3D6D0A}" cxnId="{D5004F3C-6DBD-4A6B-BE2C-AA9F0F5F22BC}" type="sibTrans">
      <dgm:prSet/>
      <dgm:spPr/>
    </dgm:pt>
    <dgm:pt modelId="{467D2FA3-B347-4360-BAED-8238B7AE0B6E}">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开户银行：内蒙古工商银行鄂尔多斯市乌审旗支行</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68F7432E-D887-45A4-BB03-60D9AE7DD705}" cxnId="{3EEBAEAC-8982-4FE2-BEF9-95C93F9C6169}" type="parTrans">
      <dgm:prSet/>
      <dgm:spPr/>
    </dgm:pt>
    <dgm:pt modelId="{27BEDF4F-9035-4BBE-853E-831549EFD768}" cxnId="{3EEBAEAC-8982-4FE2-BEF9-95C93F9C6169}" type="sibTrans">
      <dgm:prSet/>
      <dgm:spPr/>
    </dgm:pt>
    <dgm:pt modelId="{83F40C8B-898F-421B-8855-4B1D70F8F5ED}">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开户账号：0612080909200068082</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0E6CD200-6684-4C98-B2C3-22F31A79B95C}" cxnId="{13AABBC2-346C-4685-9F3A-BDF54A8C82B9}" type="parTrans">
      <dgm:prSet/>
      <dgm:spPr/>
    </dgm:pt>
    <dgm:pt modelId="{DFFF5B2C-5141-4244-9CBE-B58163E3D771}" cxnId="{13AABBC2-346C-4685-9F3A-BDF54A8C82B9}" type="sibTrans">
      <dgm:prSet/>
      <dgm:spPr/>
    </dgm:pt>
    <dgm:pt modelId="{CBFB7871-EE51-41A2-BBBC-AA0208726A75}">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税    号：91150626328968760Q</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A17EBC4B-F387-4EAB-A6E3-A680F73EBBAE}" cxnId="{E4E54CE6-A148-4523-A1F3-BCBC7FBC47CD}" type="parTrans">
      <dgm:prSet/>
      <dgm:spPr/>
    </dgm:pt>
    <dgm:pt modelId="{DF312CBD-84D5-47B5-A165-136A92A707A7}" cxnId="{E4E54CE6-A148-4523-A1F3-BCBC7FBC47CD}" type="sibTrans">
      <dgm:prSet/>
      <dgm:spPr/>
    </dgm:pt>
    <dgm:pt modelId="{E77A5780-B0CD-4ABF-87D9-0DF28B80EDBF}">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行    号：102205708094</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9C8769BB-9A89-4E77-A316-036BD313D542}" cxnId="{CA6CDD79-76EB-4906-B3A2-906500350827}" type="parTrans">
      <dgm:prSet/>
      <dgm:spPr/>
    </dgm:pt>
    <dgm:pt modelId="{4170E56C-64E4-4C50-9F7C-0F461D6AD862}" cxnId="{CA6CDD79-76EB-4906-B3A2-906500350827}" type="sibTrans">
      <dgm:prSet/>
      <dgm:spPr/>
    </dgm:pt>
    <dgm:pt modelId="{3E96D92C-D222-4B0D-9A33-C5066AEE842A}">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rPr>
            <a:t>电    话：0477-7585922</a:t>
          </a:r>
          <a:r>
            <a:rPr lang="zh-CN" altLang="en-US">
              <a:latin typeface="黑体" panose="02010609060101010101" charset="-122"/>
              <a:ea typeface="黑体" panose="02010609060101010101" charset="-122"/>
              <a:cs typeface="黑体" panose="02010609060101010101" charset="-122"/>
            </a:rPr>
            <a:t/>
          </a:r>
          <a:endParaRPr lang="zh-CN" altLang="en-US">
            <a:latin typeface="黑体" panose="02010609060101010101" charset="-122"/>
            <a:ea typeface="黑体" panose="02010609060101010101" charset="-122"/>
            <a:cs typeface="黑体" panose="02010609060101010101" charset="-122"/>
          </a:endParaRPr>
        </a:p>
      </dgm:t>
    </dgm:pt>
    <dgm:pt modelId="{404FCEBE-E5B2-45ED-A8C5-266CCAB8E2C5}" cxnId="{37D1E3FE-EC3A-4D4D-B3C0-A019489576E4}" type="parTrans">
      <dgm:prSet/>
      <dgm:spPr/>
    </dgm:pt>
    <dgm:pt modelId="{2AD25E11-B176-4B4A-ABC7-8C82D609844E}" cxnId="{37D1E3FE-EC3A-4D4D-B3C0-A019489576E4}" type="sibTrans">
      <dgm:prSet/>
      <dgm:spPr/>
    </dgm:pt>
    <dgm:pt modelId="{FE969E54-0D5D-4815-BDC4-3309E2F7325D}">
      <dgm:prSet phldrT="[文本]" phldr="0" custT="1"/>
      <dgm:spPr/>
      <dgm:t>
        <a:bodyPr vert="horz" wrap="square"/>
        <a:p>
          <a:pPr>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外部</a:t>
          </a:r>
          <a:r>
            <a:rPr lang="zh-CN" altLang="en-US" sz="2000" b="1">
              <a:latin typeface="黑体" panose="02010609060101010101" charset="-122"/>
              <a:ea typeface="黑体" panose="02010609060101010101" charset="-122"/>
            </a:rPr>
            <a:t>项目</a:t>
          </a:r>
          <a:r>
            <a:rPr lang="zh-CN" altLang="en-US" sz="2000" b="1">
              <a:latin typeface="黑体" panose="02010609060101010101" charset="-122"/>
              <a:ea typeface="黑体" panose="02010609060101010101" charset="-122"/>
            </a:rPr>
            <a:t/>
          </a:r>
          <a:endParaRPr lang="zh-CN" altLang="en-US" sz="2000" b="1">
            <a:latin typeface="黑体" panose="02010609060101010101" charset="-122"/>
            <a:ea typeface="黑体" panose="02010609060101010101" charset="-122"/>
          </a:endParaRPr>
        </a:p>
        <a:p>
          <a:pPr>
            <a:lnSpc>
              <a:spcPct val="100000"/>
            </a:lnSpc>
            <a:spcBef>
              <a:spcPct val="0"/>
            </a:spcBef>
            <a:spcAft>
              <a:spcPct val="35000"/>
            </a:spcAft>
          </a:pPr>
          <a:r>
            <a:rPr lang="zh-CN" altLang="en-US" sz="1500">
              <a:latin typeface="黑体" panose="02010609060101010101" charset="-122"/>
              <a:ea typeface="黑体" panose="02010609060101010101" charset="-122"/>
            </a:rPr>
            <a:t>（招标人不是长城钻探及所属单位）</a:t>
          </a:r>
          <a:r>
            <a:rPr lang="zh-CN" altLang="en-US" sz="1500">
              <a:latin typeface="黑体" panose="02010609060101010101" charset="-122"/>
              <a:ea typeface="黑体" panose="02010609060101010101" charset="-122"/>
            </a:rPr>
            <a:t/>
          </a:r>
          <a:endParaRPr lang="zh-CN" altLang="en-US" sz="1500">
            <a:latin typeface="黑体" panose="02010609060101010101" charset="-122"/>
            <a:ea typeface="黑体" panose="02010609060101010101" charset="-122"/>
          </a:endParaRPr>
        </a:p>
      </dgm:t>
    </dgm:pt>
    <dgm:pt modelId="{B5D9FB86-EEBE-488F-B7DE-B7CF5C9166C5}" cxnId="{3DE7D3AB-E015-46F6-BF15-E62268A08843}" type="parTrans">
      <dgm:prSet/>
      <dgm:spPr/>
      <dgm:t>
        <a:bodyPr/>
        <a:p>
          <a:endParaRPr lang="zh-CN" altLang="en-US"/>
        </a:p>
      </dgm:t>
    </dgm:pt>
    <dgm:pt modelId="{D7D19B67-C01A-45D3-B5C7-B7E1B18A9F62}" cxnId="{3DE7D3AB-E015-46F6-BF15-E62268A08843}" type="sibTrans">
      <dgm:prSet/>
      <dgm:spPr/>
      <dgm:t>
        <a:bodyPr/>
        <a:p>
          <a:endParaRPr lang="zh-CN" altLang="en-US"/>
        </a:p>
      </dgm:t>
    </dgm:pt>
    <dgm:pt modelId="{35600F67-42C2-4D1B-B072-DC2A36FCB136}">
      <dgm:prSet phldrT="[文本]"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单位名称：中国石油集团长城钻探工程有限公司</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B4BC79E1-FDBA-43D1-A988-1BE8090EDA7A}" cxnId="{EF5F5D91-A978-4936-BE9F-8039B8E4D960}" type="parTrans">
      <dgm:prSet/>
      <dgm:spPr/>
      <dgm:t>
        <a:bodyPr/>
        <a:p>
          <a:endParaRPr lang="zh-CN" altLang="en-US"/>
        </a:p>
      </dgm:t>
    </dgm:pt>
    <dgm:pt modelId="{AD46A0AA-C45A-46D2-89AF-28390F99F9D0}" cxnId="{EF5F5D91-A978-4936-BE9F-8039B8E4D960}" type="sibTrans">
      <dgm:prSet/>
      <dgm:spPr/>
      <dgm:t>
        <a:bodyPr/>
        <a:p>
          <a:endParaRPr lang="zh-CN" altLang="en-US"/>
        </a:p>
      </dgm:t>
    </dgm:pt>
    <dgm:pt modelId="{26257C9A-8308-4FB2-98E1-92D634DA6E98}">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开户银行：</a:t>
          </a:r>
          <a:r>
            <a:rPr lang="zh-CN" altLang="en-US">
              <a:latin typeface="黑体" panose="02010609060101010101" charset="-122"/>
              <a:ea typeface="黑体" panose="02010609060101010101" charset="-122"/>
              <a:cs typeface="黑体" panose="02010609060101010101" charset="-122"/>
              <a:sym typeface="+mn-ea"/>
            </a:rPr>
            <a:t>中国工商银行股份有限公司北京北辰路支行</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1286508B-5960-43E1-B4E8-1A43F2C69872}" cxnId="{DA6F4957-20D7-41BD-B8DD-80041BFE787F}" type="parTrans">
      <dgm:prSet/>
      <dgm:spPr/>
    </dgm:pt>
    <dgm:pt modelId="{570C973A-FF34-403A-A1CC-1E15035B8937}" cxnId="{DA6F4957-20D7-41BD-B8DD-80041BFE787F}" type="sibTrans">
      <dgm:prSet/>
      <dgm:spPr/>
    </dgm:pt>
    <dgm:pt modelId="{67E2C17B-233F-4953-8BDD-71324A15AFE8}">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开户账号：</a:t>
          </a:r>
          <a:r>
            <a:rPr lang="zh-CN" altLang="en-US">
              <a:latin typeface="黑体" panose="02010609060101010101" charset="-122"/>
              <a:ea typeface="黑体" panose="02010609060101010101" charset="-122"/>
              <a:cs typeface="黑体" panose="02010609060101010101" charset="-122"/>
              <a:sym typeface="+mn-ea"/>
            </a:rPr>
            <a:t>0200041829020155447</a:t>
          </a:r>
          <a:r>
            <a:rPr lang="zh-CN" altLang="en-US">
              <a:latin typeface="黑体" panose="02010609060101010101" charset="-122"/>
              <a:ea typeface="黑体" panose="02010609060101010101" charset="-122"/>
              <a:cs typeface="黑体" panose="02010609060101010101" charset="-122"/>
              <a:sym typeface="+mn-ea"/>
            </a:rPr>
            <a:t/>
          </a:r>
          <a:endParaRPr lang="zh-CN" altLang="en-US">
            <a:latin typeface="黑体" panose="02010609060101010101" charset="-122"/>
            <a:ea typeface="黑体" panose="02010609060101010101" charset="-122"/>
            <a:cs typeface="黑体" panose="02010609060101010101" charset="-122"/>
            <a:sym typeface="+mn-ea"/>
          </a:endParaRPr>
        </a:p>
      </dgm:t>
    </dgm:pt>
    <dgm:pt modelId="{934F7053-20F3-4858-B305-DB9660914ADB}" cxnId="{4E1FCD2F-C72E-490F-9D26-F4348D6B32C1}" type="parTrans">
      <dgm:prSet/>
      <dgm:spPr/>
    </dgm:pt>
    <dgm:pt modelId="{1CBA5B7D-CC52-409B-8124-C78B83792194}" cxnId="{4E1FCD2F-C72E-490F-9D26-F4348D6B32C1}" type="sibTrans">
      <dgm:prSet/>
      <dgm:spPr/>
    </dgm:pt>
    <dgm:pt modelId="{25C29772-6729-4A8D-A2B6-478D54CC4ECB}">
      <dgm:prSet phldr="0" custT="0"/>
      <dgm:spPr/>
      <dgm:t>
        <a:bodyPr vert="horz" wrap="square"/>
        <a:p>
          <a:pPr>
            <a:lnSpc>
              <a:spcPct val="100000"/>
            </a:lnSpc>
            <a:spcBef>
              <a:spcPct val="0"/>
            </a:spcBef>
            <a:spcAft>
              <a:spcPct val="15000"/>
            </a:spcAft>
          </a:pPr>
          <a:r>
            <a:rPr lang="zh-CN" altLang="en-US">
              <a:latin typeface="黑体" panose="02010609060101010101" charset="-122"/>
              <a:ea typeface="黑体" panose="02010609060101010101" charset="-122"/>
              <a:cs typeface="黑体" panose="02010609060101010101" charset="-122"/>
              <a:sym typeface="+mn-ea"/>
            </a:rPr>
            <a:t>行    号：</a:t>
          </a:r>
          <a:r>
            <a:rPr lang="zh-CN" altLang="en-US">
              <a:latin typeface="黑体" panose="02010609060101010101" charset="-122"/>
              <a:ea typeface="黑体" panose="02010609060101010101" charset="-122"/>
              <a:cs typeface="黑体" panose="02010609060101010101" charset="-122"/>
              <a:sym typeface="+mn-ea"/>
            </a:rPr>
            <a:t>102100004189</a:t>
          </a:r>
          <a:r>
            <a:rPr lang="en-US" altLang="zh-CN">
              <a:latin typeface="黑体" panose="02010609060101010101" charset="-122"/>
              <a:ea typeface="黑体" panose="02010609060101010101" charset="-122"/>
              <a:cs typeface="黑体" panose="02010609060101010101" charset="-122"/>
              <a:sym typeface="+mn-ea"/>
            </a:rPr>
            <a:t/>
          </a:r>
          <a:endParaRPr lang="en-US" altLang="zh-CN">
            <a:latin typeface="黑体" panose="02010609060101010101" charset="-122"/>
            <a:ea typeface="黑体" panose="02010609060101010101" charset="-122"/>
            <a:cs typeface="黑体" panose="02010609060101010101" charset="-122"/>
            <a:sym typeface="+mn-ea"/>
          </a:endParaRPr>
        </a:p>
      </dgm:t>
    </dgm:pt>
    <dgm:pt modelId="{6EB653BF-9E60-4E9A-9A2E-4E648D211A8B}" cxnId="{F9E5B244-1C2B-49B3-8AB1-5A2FADC8D3BF}" type="parTrans">
      <dgm:prSet/>
      <dgm:spPr/>
    </dgm:pt>
    <dgm:pt modelId="{336C656B-454E-4DAE-8C9F-488CE9527DF7}" cxnId="{F9E5B244-1C2B-49B3-8AB1-5A2FADC8D3BF}" type="sibTrans">
      <dgm:prSet/>
      <dgm:spPr/>
    </dgm:pt>
    <dgm:pt modelId="{D5FB6A06-3991-4223-AD64-C4F7F6F4DF69}" type="pres">
      <dgm:prSet presAssocID="{468FBB7B-694A-47BF-865D-2F44C1051453}" presName="Name0" presStyleCnt="0">
        <dgm:presLayoutVars>
          <dgm:dir/>
          <dgm:animLvl val="lvl"/>
          <dgm:resizeHandles val="exact"/>
        </dgm:presLayoutVars>
      </dgm:prSet>
      <dgm:spPr/>
    </dgm:pt>
    <dgm:pt modelId="{5EB24CCF-928A-4018-A934-89F31F564A83}" type="pres">
      <dgm:prSet presAssocID="{BD5427FF-4EB1-4006-BF7F-42158E0C5129}" presName="composite" presStyleCnt="0"/>
      <dgm:spPr/>
    </dgm:pt>
    <dgm:pt modelId="{5D9704F8-5A95-419F-B794-1E2F82666BDB}" type="pres">
      <dgm:prSet presAssocID="{BD5427FF-4EB1-4006-BF7F-42158E0C5129}" presName="parTx" presStyleLbl="alignNode1" presStyleIdx="0" presStyleCnt="2">
        <dgm:presLayoutVars>
          <dgm:chMax val="0"/>
          <dgm:chPref val="0"/>
          <dgm:bulletEnabled val="1"/>
        </dgm:presLayoutVars>
      </dgm:prSet>
      <dgm:spPr/>
    </dgm:pt>
    <dgm:pt modelId="{C0A6D3D8-DBC2-45B6-8DEF-789A72552BB4}" type="pres">
      <dgm:prSet presAssocID="{BD5427FF-4EB1-4006-BF7F-42158E0C5129}" presName="desTx" presStyleLbl="alignAccFollowNode1" presStyleIdx="0" presStyleCnt="2">
        <dgm:presLayoutVars>
          <dgm:bulletEnabled val="1"/>
        </dgm:presLayoutVars>
      </dgm:prSet>
      <dgm:spPr/>
    </dgm:pt>
    <dgm:pt modelId="{C4F6D2AE-A2A5-43DC-B705-8E8ECE0E1613}" type="pres">
      <dgm:prSet presAssocID="{D47F9812-1256-4E44-A6BE-BEC559BE8FF3}" presName="space" presStyleCnt="0"/>
      <dgm:spPr/>
    </dgm:pt>
    <dgm:pt modelId="{C1832C44-4F6B-4ABA-88DC-7D5A80779E4B}" type="pres">
      <dgm:prSet presAssocID="{FE969E54-0D5D-4815-BDC4-3309E2F7325D}" presName="composite" presStyleCnt="0"/>
      <dgm:spPr/>
    </dgm:pt>
    <dgm:pt modelId="{3E0BA246-3456-471B-AD87-1436FD251DD8}" type="pres">
      <dgm:prSet presAssocID="{FE969E54-0D5D-4815-BDC4-3309E2F7325D}" presName="parTx" presStyleLbl="alignNode1" presStyleIdx="1" presStyleCnt="2">
        <dgm:presLayoutVars>
          <dgm:chMax val="0"/>
          <dgm:chPref val="0"/>
          <dgm:bulletEnabled val="1"/>
        </dgm:presLayoutVars>
      </dgm:prSet>
      <dgm:spPr/>
    </dgm:pt>
    <dgm:pt modelId="{33CF15AD-8A19-4E9A-9BED-239A79CAF737}" type="pres">
      <dgm:prSet presAssocID="{FE969E54-0D5D-4815-BDC4-3309E2F7325D}" presName="desTx" presStyleLbl="alignAccFollowNode1" presStyleIdx="1" presStyleCnt="2">
        <dgm:presLayoutVars>
          <dgm:bulletEnabled val="1"/>
        </dgm:presLayoutVars>
      </dgm:prSet>
      <dgm:spPr/>
    </dgm:pt>
  </dgm:ptLst>
  <dgm:cxnLst>
    <dgm:cxn modelId="{6960EA49-A937-455F-9ED2-8DC7A57BD1D9}" srcId="{468FBB7B-694A-47BF-865D-2F44C1051453}" destId="{BD5427FF-4EB1-4006-BF7F-42158E0C5129}" srcOrd="0" destOrd="0" parTransId="{A2F6D805-3B53-408A-A2A3-20BC3BF0D242}" sibTransId="{D47F9812-1256-4E44-A6BE-BEC559BE8FF3}"/>
    <dgm:cxn modelId="{90BAAE16-C162-43CC-95ED-67172298BFFC}" srcId="{BD5427FF-4EB1-4006-BF7F-42158E0C5129}" destId="{3A7B819B-DBE9-4610-B22A-5573EA6D532D}" srcOrd="0" destOrd="0" parTransId="{DC4BEA23-BF6E-42AD-9BF0-CFBDE86A80F1}" sibTransId="{0BF6ACD3-AE1A-4691-8CBE-DBE77AB8A685}"/>
    <dgm:cxn modelId="{D5004F3C-6DBD-4A6B-BE2C-AA9F0F5F22BC}" srcId="{BD5427FF-4EB1-4006-BF7F-42158E0C5129}" destId="{2CCCA220-FD9E-4D76-88ED-489CE90C981C}" srcOrd="1" destOrd="0" parTransId="{97ED0296-1CDA-4432-9073-25114129D459}" sibTransId="{3D100A25-1D62-435C-887A-F240DB3D6D0A}"/>
    <dgm:cxn modelId="{3EEBAEAC-8982-4FE2-BEF9-95C93F9C6169}" srcId="{BD5427FF-4EB1-4006-BF7F-42158E0C5129}" destId="{467D2FA3-B347-4360-BAED-8238B7AE0B6E}" srcOrd="2" destOrd="0" parTransId="{68F7432E-D887-45A4-BB03-60D9AE7DD705}" sibTransId="{27BEDF4F-9035-4BBE-853E-831549EFD768}"/>
    <dgm:cxn modelId="{13AABBC2-346C-4685-9F3A-BDF54A8C82B9}" srcId="{BD5427FF-4EB1-4006-BF7F-42158E0C5129}" destId="{83F40C8B-898F-421B-8855-4B1D70F8F5ED}" srcOrd="3" destOrd="0" parTransId="{0E6CD200-6684-4C98-B2C3-22F31A79B95C}" sibTransId="{DFFF5B2C-5141-4244-9CBE-B58163E3D771}"/>
    <dgm:cxn modelId="{E4E54CE6-A148-4523-A1F3-BCBC7FBC47CD}" srcId="{BD5427FF-4EB1-4006-BF7F-42158E0C5129}" destId="{CBFB7871-EE51-41A2-BBBC-AA0208726A75}" srcOrd="4" destOrd="0" parTransId="{A17EBC4B-F387-4EAB-A6E3-A680F73EBBAE}" sibTransId="{DF312CBD-84D5-47B5-A165-136A92A707A7}"/>
    <dgm:cxn modelId="{CA6CDD79-76EB-4906-B3A2-906500350827}" srcId="{BD5427FF-4EB1-4006-BF7F-42158E0C5129}" destId="{E77A5780-B0CD-4ABF-87D9-0DF28B80EDBF}" srcOrd="5" destOrd="0" parTransId="{9C8769BB-9A89-4E77-A316-036BD313D542}" sibTransId="{4170E56C-64E4-4C50-9F7C-0F461D6AD862}"/>
    <dgm:cxn modelId="{37D1E3FE-EC3A-4D4D-B3C0-A019489576E4}" srcId="{BD5427FF-4EB1-4006-BF7F-42158E0C5129}" destId="{3E96D92C-D222-4B0D-9A33-C5066AEE842A}" srcOrd="6" destOrd="0" parTransId="{404FCEBE-E5B2-45ED-A8C5-266CCAB8E2C5}" sibTransId="{2AD25E11-B176-4B4A-ABC7-8C82D609844E}"/>
    <dgm:cxn modelId="{3DE7D3AB-E015-46F6-BF15-E62268A08843}" srcId="{468FBB7B-694A-47BF-865D-2F44C1051453}" destId="{FE969E54-0D5D-4815-BDC4-3309E2F7325D}" srcOrd="1" destOrd="0" parTransId="{B5D9FB86-EEBE-488F-B7DE-B7CF5C9166C5}" sibTransId="{D7D19B67-C01A-45D3-B5C7-B7E1B18A9F62}"/>
    <dgm:cxn modelId="{EF5F5D91-A978-4936-BE9F-8039B8E4D960}" srcId="{FE969E54-0D5D-4815-BDC4-3309E2F7325D}" destId="{35600F67-42C2-4D1B-B072-DC2A36FCB136}" srcOrd="0" destOrd="1" parTransId="{B4BC79E1-FDBA-43D1-A988-1BE8090EDA7A}" sibTransId="{AD46A0AA-C45A-46D2-89AF-28390F99F9D0}"/>
    <dgm:cxn modelId="{DA6F4957-20D7-41BD-B8DD-80041BFE787F}" srcId="{FE969E54-0D5D-4815-BDC4-3309E2F7325D}" destId="{26257C9A-8308-4FB2-98E1-92D634DA6E98}" srcOrd="1" destOrd="1" parTransId="{1286508B-5960-43E1-B4E8-1A43F2C69872}" sibTransId="{570C973A-FF34-403A-A1CC-1E15035B8937}"/>
    <dgm:cxn modelId="{4E1FCD2F-C72E-490F-9D26-F4348D6B32C1}" srcId="{FE969E54-0D5D-4815-BDC4-3309E2F7325D}" destId="{67E2C17B-233F-4953-8BDD-71324A15AFE8}" srcOrd="2" destOrd="1" parTransId="{934F7053-20F3-4858-B305-DB9660914ADB}" sibTransId="{1CBA5B7D-CC52-409B-8124-C78B83792194}"/>
    <dgm:cxn modelId="{F9E5B244-1C2B-49B3-8AB1-5A2FADC8D3BF}" srcId="{FE969E54-0D5D-4815-BDC4-3309E2F7325D}" destId="{25C29772-6729-4A8D-A2B6-478D54CC4ECB}" srcOrd="3" destOrd="1" parTransId="{6EB653BF-9E60-4E9A-9A2E-4E648D211A8B}" sibTransId="{336C656B-454E-4DAE-8C9F-488CE9527DF7}"/>
    <dgm:cxn modelId="{81D8018B-7A94-4A1B-9B07-DB503D89CD8A}" type="presOf" srcId="{468FBB7B-694A-47BF-865D-2F44C1051453}" destId="{D5FB6A06-3991-4223-AD64-C4F7F6F4DF69}" srcOrd="0" destOrd="0" presId="urn:microsoft.com/office/officeart/2005/8/layout/hList1"/>
    <dgm:cxn modelId="{8D6ED596-CCC0-4086-8767-6DCD9FC66F65}" type="presParOf" srcId="{D5FB6A06-3991-4223-AD64-C4F7F6F4DF69}" destId="{5EB24CCF-928A-4018-A934-89F31F564A83}" srcOrd="0" destOrd="0" presId="urn:microsoft.com/office/officeart/2005/8/layout/hList1"/>
    <dgm:cxn modelId="{6CCEBD14-6F8B-4963-8A6B-47499385CB2F}" type="presParOf" srcId="{5EB24CCF-928A-4018-A934-89F31F564A83}" destId="{5D9704F8-5A95-419F-B794-1E2F82666BDB}" srcOrd="0" destOrd="0" presId="urn:microsoft.com/office/officeart/2005/8/layout/hList1"/>
    <dgm:cxn modelId="{C2A587A5-E61D-4ECC-98F4-AFDA8DA0F35C}" type="presOf" srcId="{BD5427FF-4EB1-4006-BF7F-42158E0C5129}" destId="{5D9704F8-5A95-419F-B794-1E2F82666BDB}" srcOrd="0" destOrd="0" presId="urn:microsoft.com/office/officeart/2005/8/layout/hList1"/>
    <dgm:cxn modelId="{A90B0D13-E2D0-40FF-95F6-E5FB35ABF2B3}" type="presParOf" srcId="{5EB24CCF-928A-4018-A934-89F31F564A83}" destId="{C0A6D3D8-DBC2-45B6-8DEF-789A72552BB4}" srcOrd="1" destOrd="0" presId="urn:microsoft.com/office/officeart/2005/8/layout/hList1"/>
    <dgm:cxn modelId="{F2BB176E-B9FA-487F-A12F-BB08114DF2F3}" type="presOf" srcId="{3A7B819B-DBE9-4610-B22A-5573EA6D532D}" destId="{C0A6D3D8-DBC2-45B6-8DEF-789A72552BB4}" srcOrd="0" destOrd="0" presId="urn:microsoft.com/office/officeart/2005/8/layout/hList1"/>
    <dgm:cxn modelId="{44B5A759-2DD2-41B1-A4E8-FA1EA6DA4795}" type="presOf" srcId="{2CCCA220-FD9E-4D76-88ED-489CE90C981C}" destId="{C0A6D3D8-DBC2-45B6-8DEF-789A72552BB4}" srcOrd="0" destOrd="1" presId="urn:microsoft.com/office/officeart/2005/8/layout/hList1"/>
    <dgm:cxn modelId="{424F2A21-17F8-4EC2-AC77-A5E4B969E440}" type="presOf" srcId="{467D2FA3-B347-4360-BAED-8238B7AE0B6E}" destId="{C0A6D3D8-DBC2-45B6-8DEF-789A72552BB4}" srcOrd="0" destOrd="2" presId="urn:microsoft.com/office/officeart/2005/8/layout/hList1"/>
    <dgm:cxn modelId="{307644AE-523A-44D3-BAF6-D79D65A75280}" type="presOf" srcId="{83F40C8B-898F-421B-8855-4B1D70F8F5ED}" destId="{C0A6D3D8-DBC2-45B6-8DEF-789A72552BB4}" srcOrd="0" destOrd="3" presId="urn:microsoft.com/office/officeart/2005/8/layout/hList1"/>
    <dgm:cxn modelId="{2CCE236E-BA89-41CC-B789-4AF9487E62AB}" type="presOf" srcId="{CBFB7871-EE51-41A2-BBBC-AA0208726A75}" destId="{C0A6D3D8-DBC2-45B6-8DEF-789A72552BB4}" srcOrd="0" destOrd="4" presId="urn:microsoft.com/office/officeart/2005/8/layout/hList1"/>
    <dgm:cxn modelId="{7054C7E4-A374-4F52-A575-895D670DF295}" type="presOf" srcId="{E77A5780-B0CD-4ABF-87D9-0DF28B80EDBF}" destId="{C0A6D3D8-DBC2-45B6-8DEF-789A72552BB4}" srcOrd="0" destOrd="5" presId="urn:microsoft.com/office/officeart/2005/8/layout/hList1"/>
    <dgm:cxn modelId="{364ADBC3-5551-4C1C-916A-EEEFDB33CDB1}" type="presOf" srcId="{3E96D92C-D222-4B0D-9A33-C5066AEE842A}" destId="{C0A6D3D8-DBC2-45B6-8DEF-789A72552BB4}" srcOrd="0" destOrd="6" presId="urn:microsoft.com/office/officeart/2005/8/layout/hList1"/>
    <dgm:cxn modelId="{AB753DF5-E969-4846-A261-10BDC824F258}" type="presParOf" srcId="{D5FB6A06-3991-4223-AD64-C4F7F6F4DF69}" destId="{C4F6D2AE-A2A5-43DC-B705-8E8ECE0E1613}" srcOrd="1" destOrd="0" presId="urn:microsoft.com/office/officeart/2005/8/layout/hList1"/>
    <dgm:cxn modelId="{0C4A6ACF-00F5-4EDE-B1D5-D15C983FD107}" type="presParOf" srcId="{D5FB6A06-3991-4223-AD64-C4F7F6F4DF69}" destId="{C1832C44-4F6B-4ABA-88DC-7D5A80779E4B}" srcOrd="2" destOrd="0" presId="urn:microsoft.com/office/officeart/2005/8/layout/hList1"/>
    <dgm:cxn modelId="{037E624C-505B-466C-AE07-6A269F5548C9}" type="presParOf" srcId="{C1832C44-4F6B-4ABA-88DC-7D5A80779E4B}" destId="{3E0BA246-3456-471B-AD87-1436FD251DD8}" srcOrd="0" destOrd="2" presId="urn:microsoft.com/office/officeart/2005/8/layout/hList1"/>
    <dgm:cxn modelId="{56372A1E-0D46-4549-8A19-9251E94636FE}" type="presOf" srcId="{FE969E54-0D5D-4815-BDC4-3309E2F7325D}" destId="{3E0BA246-3456-471B-AD87-1436FD251DD8}" srcOrd="0" destOrd="0" presId="urn:microsoft.com/office/officeart/2005/8/layout/hList1"/>
    <dgm:cxn modelId="{F11EBE81-9DAF-4193-BEE7-7B82B6EC2E9C}" type="presParOf" srcId="{C1832C44-4F6B-4ABA-88DC-7D5A80779E4B}" destId="{33CF15AD-8A19-4E9A-9BED-239A79CAF737}" srcOrd="1" destOrd="2" presId="urn:microsoft.com/office/officeart/2005/8/layout/hList1"/>
    <dgm:cxn modelId="{55B2C06B-2F29-4D38-9C53-E145E4D329EF}" type="presOf" srcId="{35600F67-42C2-4D1B-B072-DC2A36FCB136}" destId="{33CF15AD-8A19-4E9A-9BED-239A79CAF737}" srcOrd="0" destOrd="0" presId="urn:microsoft.com/office/officeart/2005/8/layout/hList1"/>
    <dgm:cxn modelId="{873324CA-9F1B-4A68-B5C8-4C9B4908B564}" type="presOf" srcId="{26257C9A-8308-4FB2-98E1-92D634DA6E98}" destId="{33CF15AD-8A19-4E9A-9BED-239A79CAF737}" srcOrd="0" destOrd="1" presId="urn:microsoft.com/office/officeart/2005/8/layout/hList1"/>
    <dgm:cxn modelId="{3FA3110F-788E-4638-8A7D-E4C736297774}" type="presOf" srcId="{67E2C17B-233F-4953-8BDD-71324A15AFE8}" destId="{33CF15AD-8A19-4E9A-9BED-239A79CAF737}" srcOrd="0" destOrd="2" presId="urn:microsoft.com/office/officeart/2005/8/layout/hList1"/>
    <dgm:cxn modelId="{3C5956AA-1825-4E74-8D64-C5C983E419FD}" type="presOf" srcId="{25C29772-6729-4A8D-A2B6-478D54CC4ECB}" destId="{33CF15AD-8A19-4E9A-9BED-239A79CAF737}" srcOrd="0" destOrd="3" presId="urn:microsoft.com/office/officeart/2005/8/layout/h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192510" cy="4739005"/>
        <a:chOff x="0" y="0"/>
        <a:chExt cx="11192510" cy="4739005"/>
      </a:xfrm>
    </dsp:grpSpPr>
    <dsp:sp modelId="{5D9704F8-5A95-419F-B794-1E2F82666BDB}">
      <dsp:nvSpPr>
        <dsp:cNvPr id="3" name="矩形 2"/>
        <dsp:cNvSpPr/>
      </dsp:nvSpPr>
      <dsp:spPr bwMode="white">
        <a:xfrm>
          <a:off x="0" y="15240"/>
          <a:ext cx="5230145" cy="806450"/>
        </a:xfrm>
        <a:prstGeom prst="rect">
          <a:avLst/>
        </a:prstGeom>
      </dsp:spPr>
      <dsp:style>
        <a:lnRef idx="2">
          <a:schemeClr val="accent5">
            <a:hueOff val="0"/>
            <a:satOff val="0"/>
            <a:lumOff val="0"/>
            <a:alpha val="100000"/>
          </a:schemeClr>
        </a:lnRef>
        <a:fillRef idx="1">
          <a:schemeClr val="accent5">
            <a:hueOff val="0"/>
            <a:satOff val="0"/>
            <a:lumOff val="0"/>
            <a:alpha val="100000"/>
          </a:schemeClr>
        </a:fillRef>
        <a:effectRef idx="0">
          <a:scrgbClr r="0" g="0" b="0"/>
        </a:effectRef>
        <a:fontRef idx="minor">
          <a:schemeClr val="lt1"/>
        </a:fontRef>
      </dsp:style>
      <dsp:txBody>
        <a:bodyPr vert="horz" wrap="square" lIns="142240" tIns="81280" rIns="142240" bIns="812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内部</a:t>
          </a:r>
          <a:r>
            <a:rPr lang="zh-CN" altLang="en-US" sz="2000" b="1">
              <a:latin typeface="黑体" panose="02010609060101010101" charset="-122"/>
              <a:ea typeface="黑体" panose="02010609060101010101" charset="-122"/>
            </a:rPr>
            <a:t>项目</a:t>
          </a:r>
          <a:endParaRPr lang="zh-CN" altLang="en-US" sz="2000">
            <a:latin typeface="黑体" panose="02010609060101010101" charset="-122"/>
            <a:ea typeface="黑体" panose="02010609060101010101" charset="-122"/>
          </a:endParaRPr>
        </a:p>
        <a:p>
          <a:pPr lvl="0">
            <a:lnSpc>
              <a:spcPct val="100000"/>
            </a:lnSpc>
            <a:spcBef>
              <a:spcPct val="0"/>
            </a:spcBef>
            <a:spcAft>
              <a:spcPct val="35000"/>
            </a:spcAft>
          </a:pPr>
          <a:r>
            <a:rPr lang="zh-CN" altLang="en-US" sz="1500">
              <a:latin typeface="黑体" panose="02010609060101010101" charset="-122"/>
              <a:ea typeface="黑体" panose="02010609060101010101" charset="-122"/>
            </a:rPr>
            <a:t>（招标人为长城钻探及所属单位）</a:t>
          </a:r>
          <a:endParaRPr lang="zh-CN" altLang="en-US" sz="1500">
            <a:latin typeface="黑体" panose="02010609060101010101" charset="-122"/>
            <a:ea typeface="黑体" panose="02010609060101010101" charset="-122"/>
          </a:endParaRPr>
        </a:p>
      </dsp:txBody>
      <dsp:txXfrm>
        <a:off x="0" y="15240"/>
        <a:ext cx="5230145" cy="806450"/>
      </dsp:txXfrm>
    </dsp:sp>
    <dsp:sp modelId="{C0A6D3D8-DBC2-45B6-8DEF-789A72552BB4}">
      <dsp:nvSpPr>
        <dsp:cNvPr id="4" name="矩形 3"/>
        <dsp:cNvSpPr/>
      </dsp:nvSpPr>
      <dsp:spPr bwMode="white">
        <a:xfrm>
          <a:off x="0" y="821690"/>
          <a:ext cx="5230145" cy="3902075"/>
        </a:xfrm>
        <a:prstGeom prst="rect">
          <a:avLst/>
        </a:prstGeom>
      </dsp:spPr>
      <dsp:style>
        <a:lnRef idx="2">
          <a:schemeClr val="accent5">
            <a:tint val="40000"/>
            <a:alpha val="90000"/>
            <a:hueOff val="0"/>
            <a:satOff val="0"/>
            <a:lumOff val="0"/>
            <a:alpha val="90196"/>
          </a:schemeClr>
        </a:lnRef>
        <a:fillRef idx="1">
          <a:schemeClr val="accent5">
            <a:tint val="40000"/>
            <a:alpha val="90000"/>
            <a:hueOff val="0"/>
            <a:satOff val="0"/>
            <a:lumOff val="0"/>
            <a:alpha val="90196"/>
          </a:schemeClr>
        </a:fillRef>
        <a:effectRef idx="0">
          <a:scrgbClr r="0" g="0" b="0"/>
        </a:effectRef>
        <a:fontRef idx="minor"/>
      </dsp:style>
      <dsp:txBody>
        <a:bodyPr vert="horz" wrap="square" lIns="106680" tIns="106680" rIns="142240" bIns="160020" anchor="t"/>
        <a:lstStyle>
          <a:lvl1pPr algn="l">
            <a:defRPr sz="2000"/>
          </a:lvl1pPr>
          <a:lvl2pPr marL="228600" indent="-228600" algn="l">
            <a:defRPr sz="2000"/>
          </a:lvl2pPr>
          <a:lvl3pPr marL="457200" indent="-228600" algn="l">
            <a:defRPr sz="2000"/>
          </a:lvl3pPr>
          <a:lvl4pPr marL="685800" indent="-228600" algn="l">
            <a:defRPr sz="2000"/>
          </a:lvl4pPr>
          <a:lvl5pPr marL="914400" indent="-228600" algn="l">
            <a:defRPr sz="2000"/>
          </a:lvl5pPr>
          <a:lvl6pPr marL="1143000" indent="-228600" algn="l">
            <a:defRPr sz="2000"/>
          </a:lvl6pPr>
          <a:lvl7pPr marL="1371600" indent="-228600" algn="l">
            <a:defRPr sz="2000"/>
          </a:lvl7pPr>
          <a:lvl8pPr marL="1600200" indent="-228600" algn="l">
            <a:defRPr sz="2000"/>
          </a:lvl8pPr>
          <a:lvl9pPr marL="1828800" indent="-228600" algn="l">
            <a:defRPr sz="2000"/>
          </a:lvl9pPr>
        </a:lstStyle>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汇款单位名称：中国石油集团长城钻探工程有限公司苏里格气田分公司</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地址：内蒙古自治区鄂尔多斯市乌审旗嘎鲁图镇鸿沁路苏里格生产指挥中心办公楼内</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开户银行：内蒙古工商银行鄂尔多斯市乌审旗支行</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开户账号：0612080909200068082</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税    号：91150626328968760Q</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行    号：102205708094</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rPr>
            <a:t>电    话：0477-7585922</a:t>
          </a:r>
          <a:endParaRPr lang="zh-CN" altLang="en-US">
            <a:solidFill>
              <a:schemeClr val="dk1"/>
            </a:solidFill>
            <a:latin typeface="黑体" panose="02010609060101010101" charset="-122"/>
            <a:ea typeface="黑体" panose="02010609060101010101" charset="-122"/>
            <a:cs typeface="黑体" panose="02010609060101010101" charset="-122"/>
          </a:endParaRPr>
        </a:p>
      </dsp:txBody>
      <dsp:txXfrm>
        <a:off x="0" y="821690"/>
        <a:ext cx="5230145" cy="3902075"/>
      </dsp:txXfrm>
    </dsp:sp>
    <dsp:sp modelId="{3E0BA246-3456-471B-AD87-1436FD251DD8}">
      <dsp:nvSpPr>
        <dsp:cNvPr id="5" name="矩形 4"/>
        <dsp:cNvSpPr/>
      </dsp:nvSpPr>
      <dsp:spPr bwMode="white">
        <a:xfrm>
          <a:off x="5962365" y="15240"/>
          <a:ext cx="5230145" cy="806450"/>
        </a:xfrm>
        <a:prstGeom prst="rect">
          <a:avLst/>
        </a:prstGeom>
      </dsp:spPr>
      <dsp:style>
        <a:lnRef idx="2">
          <a:schemeClr val="accent5">
            <a:hueOff val="-7380000"/>
            <a:satOff val="-10195"/>
            <a:lumOff val="-3921"/>
            <a:alpha val="100000"/>
          </a:schemeClr>
        </a:lnRef>
        <a:fillRef idx="1">
          <a:schemeClr val="accent5">
            <a:hueOff val="-7380000"/>
            <a:satOff val="-10195"/>
            <a:lumOff val="-3921"/>
            <a:alpha val="100000"/>
          </a:schemeClr>
        </a:fillRef>
        <a:effectRef idx="0">
          <a:scrgbClr r="0" g="0" b="0"/>
        </a:effectRef>
        <a:fontRef idx="minor">
          <a:schemeClr val="lt1"/>
        </a:fontRef>
      </dsp:style>
      <dsp:txBody>
        <a:bodyPr vert="horz" wrap="square" lIns="142240" tIns="81280" rIns="142240" bIns="81280" anchor="ctr"/>
        <a:lstStyle>
          <a:lvl1pPr algn="ctr">
            <a:defRPr sz="2000"/>
          </a:lvl1pPr>
          <a:lvl2pPr marL="114300" indent="-114300" algn="ctr">
            <a:defRPr sz="1500"/>
          </a:lvl2pPr>
          <a:lvl3pPr marL="228600" indent="-114300" algn="ctr">
            <a:defRPr sz="1500"/>
          </a:lvl3pPr>
          <a:lvl4pPr marL="342900" indent="-114300" algn="ctr">
            <a:defRPr sz="1500"/>
          </a:lvl4pPr>
          <a:lvl5pPr marL="457200" indent="-114300" algn="ctr">
            <a:defRPr sz="1500"/>
          </a:lvl5pPr>
          <a:lvl6pPr marL="571500" indent="-114300" algn="ctr">
            <a:defRPr sz="1500"/>
          </a:lvl6pPr>
          <a:lvl7pPr marL="685800" indent="-114300" algn="ctr">
            <a:defRPr sz="1500"/>
          </a:lvl7pPr>
          <a:lvl8pPr marL="800100" indent="-114300" algn="ctr">
            <a:defRPr sz="1500"/>
          </a:lvl8pPr>
          <a:lvl9pPr marL="914400" indent="-114300" algn="ctr">
            <a:defRPr sz="1500"/>
          </a:lvl9pPr>
        </a:lstStyle>
        <a:p>
          <a:pPr lvl="0">
            <a:lnSpc>
              <a:spcPct val="100000"/>
            </a:lnSpc>
            <a:spcBef>
              <a:spcPct val="0"/>
            </a:spcBef>
            <a:spcAft>
              <a:spcPct val="35000"/>
            </a:spcAft>
          </a:pPr>
          <a:r>
            <a:rPr lang="zh-CN" altLang="en-US" sz="2000" b="1">
              <a:latin typeface="黑体" panose="02010609060101010101" charset="-122"/>
              <a:ea typeface="黑体" panose="02010609060101010101" charset="-122"/>
            </a:rPr>
            <a:t>长城钻探</a:t>
          </a:r>
          <a:r>
            <a:rPr lang="zh-CN" altLang="en-US" sz="2000" b="1">
              <a:latin typeface="黑体" panose="02010609060101010101" charset="-122"/>
              <a:ea typeface="黑体" panose="02010609060101010101" charset="-122"/>
            </a:rPr>
            <a:t>外部</a:t>
          </a:r>
          <a:r>
            <a:rPr lang="zh-CN" altLang="en-US" sz="2000" b="1">
              <a:latin typeface="黑体" panose="02010609060101010101" charset="-122"/>
              <a:ea typeface="黑体" panose="02010609060101010101" charset="-122"/>
            </a:rPr>
            <a:t>项目</a:t>
          </a:r>
          <a:endParaRPr lang="zh-CN" altLang="en-US" sz="2000" b="1">
            <a:latin typeface="黑体" panose="02010609060101010101" charset="-122"/>
            <a:ea typeface="黑体" panose="02010609060101010101" charset="-122"/>
          </a:endParaRPr>
        </a:p>
        <a:p>
          <a:pPr lvl="0">
            <a:lnSpc>
              <a:spcPct val="100000"/>
            </a:lnSpc>
            <a:spcBef>
              <a:spcPct val="0"/>
            </a:spcBef>
            <a:spcAft>
              <a:spcPct val="35000"/>
            </a:spcAft>
          </a:pPr>
          <a:r>
            <a:rPr lang="zh-CN" altLang="en-US" sz="1500">
              <a:latin typeface="黑体" panose="02010609060101010101" charset="-122"/>
              <a:ea typeface="黑体" panose="02010609060101010101" charset="-122"/>
            </a:rPr>
            <a:t>（招标人不是长城钻探及所属单位）</a:t>
          </a:r>
          <a:endParaRPr lang="zh-CN" altLang="en-US" sz="1500">
            <a:latin typeface="黑体" panose="02010609060101010101" charset="-122"/>
            <a:ea typeface="黑体" panose="02010609060101010101" charset="-122"/>
          </a:endParaRPr>
        </a:p>
      </dsp:txBody>
      <dsp:txXfrm>
        <a:off x="5962365" y="15240"/>
        <a:ext cx="5230145" cy="806450"/>
      </dsp:txXfrm>
    </dsp:sp>
    <dsp:sp modelId="{33CF15AD-8A19-4E9A-9BED-239A79CAF737}">
      <dsp:nvSpPr>
        <dsp:cNvPr id="6" name="矩形 5"/>
        <dsp:cNvSpPr/>
      </dsp:nvSpPr>
      <dsp:spPr bwMode="white">
        <a:xfrm>
          <a:off x="5962365" y="821690"/>
          <a:ext cx="5230145" cy="3902075"/>
        </a:xfrm>
        <a:prstGeom prst="rect">
          <a:avLst/>
        </a:prstGeom>
      </dsp:spPr>
      <dsp:style>
        <a:lnRef idx="2">
          <a:schemeClr val="accent5">
            <a:tint val="40000"/>
            <a:alpha val="90000"/>
            <a:hueOff val="-7440000"/>
            <a:satOff val="-12940"/>
            <a:lumOff val="-1568"/>
            <a:alpha val="90196"/>
          </a:schemeClr>
        </a:lnRef>
        <a:fillRef idx="1">
          <a:schemeClr val="accent5">
            <a:tint val="40000"/>
            <a:alpha val="90000"/>
            <a:hueOff val="-7440000"/>
            <a:satOff val="-12940"/>
            <a:lumOff val="-1568"/>
            <a:alpha val="90196"/>
          </a:schemeClr>
        </a:fillRef>
        <a:effectRef idx="0">
          <a:scrgbClr r="0" g="0" b="0"/>
        </a:effectRef>
        <a:fontRef idx="minor"/>
      </dsp:style>
      <dsp:txBody>
        <a:bodyPr vert="horz" wrap="square" lIns="106680" tIns="106680" rIns="142240" bIns="160020" anchor="t"/>
        <a:lstStyle>
          <a:lvl1pPr algn="l">
            <a:defRPr sz="2000"/>
          </a:lvl1pPr>
          <a:lvl2pPr marL="228600" indent="-228600" algn="l">
            <a:defRPr sz="2000"/>
          </a:lvl2pPr>
          <a:lvl3pPr marL="457200" indent="-228600" algn="l">
            <a:defRPr sz="2000"/>
          </a:lvl3pPr>
          <a:lvl4pPr marL="685800" indent="-228600" algn="l">
            <a:defRPr sz="2000"/>
          </a:lvl4pPr>
          <a:lvl5pPr marL="914400" indent="-228600" algn="l">
            <a:defRPr sz="2000"/>
          </a:lvl5pPr>
          <a:lvl6pPr marL="1143000" indent="-228600" algn="l">
            <a:defRPr sz="2000"/>
          </a:lvl6pPr>
          <a:lvl7pPr marL="1371600" indent="-228600" algn="l">
            <a:defRPr sz="2000"/>
          </a:lvl7pPr>
          <a:lvl8pPr marL="1600200" indent="-228600" algn="l">
            <a:defRPr sz="2000"/>
          </a:lvl8pPr>
          <a:lvl9pPr marL="1828800" indent="-228600" algn="l">
            <a:defRPr sz="2000"/>
          </a:lvl9pPr>
        </a:lstStyle>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汇款单位名称：中国石油集团长城钻探工程有限公司</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地址：</a:t>
          </a:r>
          <a:r>
            <a:rPr lang="zh-CN" altLang="en-US">
              <a:solidFill>
                <a:schemeClr val="dk1"/>
              </a:solidFill>
              <a:latin typeface="黑体" panose="02010609060101010101" charset="-122"/>
              <a:ea typeface="黑体" panose="02010609060101010101" charset="-122"/>
              <a:cs typeface="黑体" panose="02010609060101010101" charset="-122"/>
              <a:sym typeface="+mn-ea"/>
            </a:rPr>
            <a:t>北京市朝阳区安立路</a:t>
          </a:r>
          <a:r>
            <a:rPr lang="en-US" altLang="zh-CN">
              <a:solidFill>
                <a:schemeClr val="dk1"/>
              </a:solidFill>
              <a:latin typeface="黑体" panose="02010609060101010101" charset="-122"/>
              <a:ea typeface="黑体" panose="02010609060101010101" charset="-122"/>
              <a:cs typeface="黑体" panose="02010609060101010101" charset="-122"/>
              <a:sym typeface="+mn-ea"/>
            </a:rPr>
            <a:t>101</a:t>
          </a:r>
          <a:r>
            <a:rPr lang="zh-CN" altLang="en-US">
              <a:solidFill>
                <a:schemeClr val="dk1"/>
              </a:solidFill>
              <a:latin typeface="黑体" panose="02010609060101010101" charset="-122"/>
              <a:ea typeface="黑体" panose="02010609060101010101" charset="-122"/>
              <a:cs typeface="黑体" panose="02010609060101010101" charset="-122"/>
              <a:sym typeface="+mn-ea"/>
            </a:rPr>
            <a:t>号名人大厦</a:t>
          </a:r>
          <a:endParaRPr lang="zh-CN" altLang="en-US">
            <a:solidFill>
              <a:schemeClr val="dk1"/>
            </a:solidFill>
            <a:latin typeface="黑体" panose="02010609060101010101" charset="-122"/>
            <a:ea typeface="黑体" panose="02010609060101010101" charset="-122"/>
            <a:cs typeface="黑体" panose="02010609060101010101" charset="-122"/>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开户银行：</a:t>
          </a:r>
          <a:r>
            <a:rPr lang="zh-CN" altLang="en-US">
              <a:solidFill>
                <a:schemeClr val="dk1"/>
              </a:solidFill>
              <a:latin typeface="黑体" panose="02010609060101010101" charset="-122"/>
              <a:ea typeface="黑体" panose="02010609060101010101" charset="-122"/>
              <a:cs typeface="黑体" panose="02010609060101010101" charset="-122"/>
              <a:sym typeface="+mn-ea"/>
            </a:rPr>
            <a:t>中国工商银行股份有限公司北京北辰路支行</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开户账号：</a:t>
          </a:r>
          <a:r>
            <a:rPr lang="zh-CN" altLang="en-US">
              <a:solidFill>
                <a:schemeClr val="dk1"/>
              </a:solidFill>
              <a:latin typeface="黑体" panose="02010609060101010101" charset="-122"/>
              <a:ea typeface="黑体" panose="02010609060101010101" charset="-122"/>
              <a:cs typeface="黑体" panose="02010609060101010101" charset="-122"/>
              <a:sym typeface="+mn-ea"/>
            </a:rPr>
            <a:t>0200041829020155447</a:t>
          </a:r>
          <a:endParaRPr lang="zh-CN" altLang="en-US">
            <a:solidFill>
              <a:schemeClr val="dk1"/>
            </a:solidFill>
            <a:latin typeface="黑体" panose="02010609060101010101" charset="-122"/>
            <a:ea typeface="黑体" panose="02010609060101010101" charset="-122"/>
            <a:cs typeface="黑体" panose="02010609060101010101" charset="-122"/>
            <a:sym typeface="+mn-ea"/>
          </a:endParaRPr>
        </a:p>
        <a:p>
          <a:pPr lvl="1">
            <a:lnSpc>
              <a:spcPct val="100000"/>
            </a:lnSpc>
            <a:spcBef>
              <a:spcPct val="0"/>
            </a:spcBef>
            <a:spcAft>
              <a:spcPct val="15000"/>
            </a:spcAft>
            <a:buChar char="•"/>
          </a:pPr>
          <a:r>
            <a:rPr lang="zh-CN" altLang="en-US">
              <a:solidFill>
                <a:schemeClr val="dk1"/>
              </a:solidFill>
              <a:latin typeface="黑体" panose="02010609060101010101" charset="-122"/>
              <a:ea typeface="黑体" panose="02010609060101010101" charset="-122"/>
              <a:cs typeface="黑体" panose="02010609060101010101" charset="-122"/>
              <a:sym typeface="+mn-ea"/>
            </a:rPr>
            <a:t>行    号：</a:t>
          </a:r>
          <a:r>
            <a:rPr lang="zh-CN" altLang="en-US">
              <a:solidFill>
                <a:schemeClr val="dk1"/>
              </a:solidFill>
              <a:latin typeface="黑体" panose="02010609060101010101" charset="-122"/>
              <a:ea typeface="黑体" panose="02010609060101010101" charset="-122"/>
              <a:cs typeface="黑体" panose="02010609060101010101" charset="-122"/>
              <a:sym typeface="+mn-ea"/>
            </a:rPr>
            <a:t>102100004189</a:t>
          </a:r>
          <a:endParaRPr lang="en-US" altLang="zh-CN">
            <a:solidFill>
              <a:schemeClr val="dk1"/>
            </a:solidFill>
            <a:latin typeface="黑体" panose="02010609060101010101" charset="-122"/>
            <a:ea typeface="黑体" panose="02010609060101010101" charset="-122"/>
            <a:cs typeface="黑体" panose="02010609060101010101" charset="-122"/>
            <a:sym typeface="+mn-ea"/>
          </a:endParaRPr>
        </a:p>
      </dsp:txBody>
      <dsp:txXfrm>
        <a:off x="5962365" y="821690"/>
        <a:ext cx="5230145" cy="390207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7" name="组合 26"/>
          <p:cNvGrpSpPr/>
          <p:nvPr/>
        </p:nvGrpSpPr>
        <p:grpSpPr>
          <a:xfrm>
            <a:off x="2238375" y="1428750"/>
            <a:ext cx="2445385" cy="3434080"/>
            <a:chOff x="3525" y="2250"/>
            <a:chExt cx="3851" cy="5408"/>
          </a:xfrm>
        </p:grpSpPr>
        <p:sp>
          <p:nvSpPr>
            <p:cNvPr id="3" name="文本框 2"/>
            <p:cNvSpPr txBox="1"/>
            <p:nvPr/>
          </p:nvSpPr>
          <p:spPr bwMode="auto">
            <a:xfrm>
              <a:off x="5775" y="3956"/>
              <a:ext cx="1013" cy="2082"/>
            </a:xfrm>
            <a:prstGeom prst="rect">
              <a:avLst/>
            </a:prstGeom>
            <a:noFill/>
          </p:spPr>
          <p:txBody>
            <a:bodyPr wrap="square">
              <a:spAutoFit/>
            </a:bodyPr>
            <a:p>
              <a:pPr eaLnBrk="1" fontAlgn="auto" hangingPunct="1">
                <a:spcBef>
                  <a:spcPts val="0"/>
                </a:spcBef>
                <a:spcAft>
                  <a:spcPts val="0"/>
                </a:spcAft>
                <a:defRPr/>
              </a:pPr>
              <a:r>
                <a:rPr lang="zh-CN" altLang="en-US" sz="4000" dirty="0">
                  <a:solidFill>
                    <a:srgbClr val="002060"/>
                  </a:solidFill>
                  <a:latin typeface="黑体" panose="02010609060101010101" charset="-122"/>
                  <a:ea typeface="黑体" panose="02010609060101010101" charset="-122"/>
                </a:rPr>
                <a:t>目</a:t>
              </a:r>
              <a:endParaRPr lang="en-US" altLang="zh-CN" sz="4000" dirty="0">
                <a:solidFill>
                  <a:srgbClr val="002060"/>
                </a:solidFill>
                <a:latin typeface="黑体" panose="02010609060101010101" charset="-122"/>
                <a:ea typeface="黑体" panose="02010609060101010101" charset="-122"/>
              </a:endParaRPr>
            </a:p>
            <a:p>
              <a:pPr eaLnBrk="1" fontAlgn="auto" hangingPunct="1">
                <a:spcBef>
                  <a:spcPts val="0"/>
                </a:spcBef>
                <a:spcAft>
                  <a:spcPts val="0"/>
                </a:spcAft>
                <a:defRPr/>
              </a:pPr>
              <a:r>
                <a:rPr lang="zh-CN" altLang="en-US" sz="4000" dirty="0">
                  <a:solidFill>
                    <a:srgbClr val="002060"/>
                  </a:solidFill>
                  <a:latin typeface="黑体" panose="02010609060101010101" charset="-122"/>
                  <a:ea typeface="黑体" panose="02010609060101010101" charset="-122"/>
                </a:rPr>
                <a:t>录</a:t>
              </a:r>
              <a:endParaRPr lang="zh-CN" altLang="en-US" sz="4000" dirty="0">
                <a:solidFill>
                  <a:srgbClr val="002060"/>
                </a:solidFill>
                <a:latin typeface="黑体" panose="02010609060101010101" charset="-122"/>
                <a:ea typeface="黑体" panose="02010609060101010101" charset="-122"/>
              </a:endParaRPr>
            </a:p>
          </p:txBody>
        </p:sp>
        <p:cxnSp>
          <p:nvCxnSpPr>
            <p:cNvPr id="9" name="直接连接符 8"/>
            <p:cNvCxnSpPr/>
            <p:nvPr/>
          </p:nvCxnSpPr>
          <p:spPr>
            <a:xfrm rot="5400000">
              <a:off x="5507" y="4768"/>
              <a:ext cx="3713" cy="26"/>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2" name="Group 59"/>
            <p:cNvGrpSpPr/>
            <p:nvPr/>
          </p:nvGrpSpPr>
          <p:grpSpPr bwMode="auto">
            <a:xfrm rot="0">
              <a:off x="3525" y="2250"/>
              <a:ext cx="1350" cy="5408"/>
              <a:chOff x="4740" y="754"/>
              <a:chExt cx="800" cy="2806"/>
            </a:xfrm>
          </p:grpSpPr>
          <p:pic>
            <p:nvPicPr>
              <p:cNvPr id="13" name="Picture 60" descr="A-0878"/>
              <p:cNvPicPr>
                <a:picLocks noChangeAspect="1" noChangeArrowheads="1"/>
              </p:cNvPicPr>
              <p:nvPr/>
            </p:nvPicPr>
            <p:blipFill>
              <a:blip r:embed="rId1"/>
              <a:srcRect/>
              <a:stretch>
                <a:fillRect/>
              </a:stretch>
            </p:blipFill>
            <p:spPr bwMode="auto">
              <a:xfrm>
                <a:off x="4740" y="2840"/>
                <a:ext cx="582" cy="720"/>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14" name="Picture 61" descr="A1BADB"/>
              <p:cNvPicPr>
                <a:picLocks noChangeAspect="1" noChangeArrowheads="1"/>
              </p:cNvPicPr>
              <p:nvPr/>
            </p:nvPicPr>
            <p:blipFill>
              <a:blip r:embed="rId2"/>
              <a:srcRect/>
              <a:stretch>
                <a:fillRect/>
              </a:stretch>
            </p:blipFill>
            <p:spPr bwMode="auto">
              <a:xfrm>
                <a:off x="5012" y="2069"/>
                <a:ext cx="528" cy="768"/>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15" name="Picture 62" descr="A1E42C"/>
              <p:cNvPicPr>
                <a:picLocks noChangeAspect="1" noChangeArrowheads="1"/>
              </p:cNvPicPr>
              <p:nvPr/>
            </p:nvPicPr>
            <p:blipFill>
              <a:blip r:embed="rId3"/>
              <a:srcRect/>
              <a:stretch>
                <a:fillRect/>
              </a:stretch>
            </p:blipFill>
            <p:spPr bwMode="auto">
              <a:xfrm>
                <a:off x="4877" y="1434"/>
                <a:ext cx="510" cy="768"/>
              </a:xfrm>
              <a:prstGeom prst="rect">
                <a:avLst/>
              </a:prstGeom>
              <a:noFill/>
              <a:ln w="38100">
                <a:solidFill>
                  <a:srgbClr val="FFFF66"/>
                </a:solidFill>
                <a:miter lim="800000"/>
                <a:headEnd/>
                <a:tailEnd/>
              </a:ln>
              <a:effectLst>
                <a:outerShdw dist="107763" dir="18900000" algn="ctr" rotWithShape="0">
                  <a:srgbClr val="808080"/>
                </a:outerShdw>
              </a:effectLst>
            </p:spPr>
          </p:pic>
          <p:pic>
            <p:nvPicPr>
              <p:cNvPr id="20" name="Picture 63" descr="A28A9E"/>
              <p:cNvPicPr>
                <a:picLocks noChangeAspect="1" noChangeArrowheads="1"/>
              </p:cNvPicPr>
              <p:nvPr/>
            </p:nvPicPr>
            <p:blipFill>
              <a:blip r:embed="rId4"/>
              <a:srcRect/>
              <a:stretch>
                <a:fillRect/>
              </a:stretch>
            </p:blipFill>
            <p:spPr bwMode="auto">
              <a:xfrm>
                <a:off x="4785" y="754"/>
                <a:ext cx="504" cy="768"/>
              </a:xfrm>
              <a:prstGeom prst="rect">
                <a:avLst/>
              </a:prstGeom>
              <a:noFill/>
              <a:ln w="38100">
                <a:solidFill>
                  <a:srgbClr val="FFFF66"/>
                </a:solidFill>
                <a:miter lim="800000"/>
                <a:headEnd/>
                <a:tailEnd/>
              </a:ln>
              <a:effectLst>
                <a:outerShdw dist="107763" dir="18900000" algn="ctr" rotWithShape="0">
                  <a:srgbClr val="808080"/>
                </a:outerShdw>
              </a:effectLst>
            </p:spPr>
          </p:pic>
        </p:grpSp>
      </p:grpSp>
      <p:grpSp>
        <p:nvGrpSpPr>
          <p:cNvPr id="32" name="组合 31"/>
          <p:cNvGrpSpPr/>
          <p:nvPr/>
        </p:nvGrpSpPr>
        <p:grpSpPr>
          <a:xfrm>
            <a:off x="4878070" y="701358"/>
            <a:ext cx="5478145" cy="4889500"/>
            <a:chOff x="7682" y="1712"/>
            <a:chExt cx="8627" cy="7700"/>
          </a:xfrm>
        </p:grpSpPr>
        <p:grpSp>
          <p:nvGrpSpPr>
            <p:cNvPr id="5" name="组合 23"/>
            <p:cNvGrpSpPr/>
            <p:nvPr/>
          </p:nvGrpSpPr>
          <p:grpSpPr>
            <a:xfrm rot="0">
              <a:off x="7690" y="1712"/>
              <a:ext cx="5106" cy="736"/>
              <a:chOff x="2630865" y="2085973"/>
              <a:chExt cx="3241883" cy="467324"/>
            </a:xfrm>
          </p:grpSpPr>
          <p:sp>
            <p:nvSpPr>
              <p:cNvPr id="18" name="文本框 18"/>
              <p:cNvSpPr txBox="1"/>
              <p:nvPr/>
            </p:nvSpPr>
            <p:spPr>
              <a:xfrm>
                <a:off x="3142204" y="2086235"/>
                <a:ext cx="2730544" cy="467062"/>
              </a:xfrm>
              <a:prstGeom prst="rect">
                <a:avLst/>
              </a:prstGeom>
              <a:noFill/>
            </p:spPr>
            <p:txBody>
              <a:bodyPr wrap="none">
                <a:spAutoFit/>
              </a:bodyPr>
              <a:p>
                <a:pPr algn="l"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登录智慧办公系统</a:t>
                </a:r>
                <a:endParaRPr lang="zh-CN" altLang="en-US" sz="2800" b="1" dirty="0" smtClean="0">
                  <a:solidFill>
                    <a:srgbClr val="002060"/>
                  </a:solidFill>
                  <a:latin typeface="黑体" panose="02010609060101010101" charset="-122"/>
                  <a:ea typeface="黑体" panose="02010609060101010101" charset="-122"/>
                </a:endParaRPr>
              </a:p>
            </p:txBody>
          </p:sp>
          <p:sp>
            <p:nvSpPr>
              <p:cNvPr id="19" name="文本框 16"/>
              <p:cNvSpPr txBox="1"/>
              <p:nvPr/>
            </p:nvSpPr>
            <p:spPr bwMode="auto">
              <a:xfrm>
                <a:off x="2630865" y="2085973"/>
                <a:ext cx="296781" cy="417810"/>
              </a:xfrm>
              <a:prstGeom prst="rect">
                <a:avLst/>
              </a:prstGeom>
              <a:noFill/>
            </p:spPr>
            <p:txBody>
              <a:bodyPr wrap="none">
                <a:spAutoFit/>
              </a:bodyPr>
              <a:p>
                <a:pPr algn="ctr" eaLnBrk="1" fontAlgn="auto" hangingPunct="1">
                  <a:spcBef>
                    <a:spcPts val="0"/>
                  </a:spcBef>
                  <a:spcAft>
                    <a:spcPts val="0"/>
                  </a:spcAft>
                  <a:defRPr/>
                </a:pPr>
                <a:r>
                  <a:rPr lang="en-US" altLang="zh-CN" sz="2800" b="1" dirty="0">
                    <a:solidFill>
                      <a:srgbClr val="002060"/>
                    </a:solidFill>
                    <a:latin typeface="黑体" panose="02010609060101010101" charset="-122"/>
                    <a:ea typeface="黑体" panose="02010609060101010101" charset="-122"/>
                  </a:rPr>
                  <a:t>1</a:t>
                </a:r>
                <a:endParaRPr lang="en-US" altLang="zh-CN" sz="2800" b="1" dirty="0">
                  <a:solidFill>
                    <a:srgbClr val="002060"/>
                  </a:solidFill>
                  <a:latin typeface="黑体" panose="02010609060101010101" charset="-122"/>
                  <a:ea typeface="黑体" panose="02010609060101010101" charset="-122"/>
                </a:endParaRPr>
              </a:p>
            </p:txBody>
          </p:sp>
        </p:grpSp>
        <p:grpSp>
          <p:nvGrpSpPr>
            <p:cNvPr id="6" name="组合 24"/>
            <p:cNvGrpSpPr/>
            <p:nvPr/>
          </p:nvGrpSpPr>
          <p:grpSpPr>
            <a:xfrm rot="0">
              <a:off x="7690" y="2781"/>
              <a:ext cx="8619" cy="823"/>
              <a:chOff x="2630850" y="2792449"/>
              <a:chExt cx="5473195" cy="522403"/>
            </a:xfrm>
          </p:grpSpPr>
          <p:sp>
            <p:nvSpPr>
              <p:cNvPr id="16" name="文本框 24"/>
              <p:cNvSpPr txBox="1"/>
              <p:nvPr/>
            </p:nvSpPr>
            <p:spPr>
              <a:xfrm>
                <a:off x="3142037" y="2792449"/>
                <a:ext cx="4962008" cy="521768"/>
              </a:xfrm>
              <a:prstGeom prst="rect">
                <a:avLst/>
              </a:prstGeom>
              <a:noFill/>
            </p:spPr>
            <p:txBody>
              <a:bodyPr wrap="square">
                <a:spAutoFit/>
              </a:bodyPr>
              <a:p>
                <a:pPr algn="l"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代理服务费账号</a:t>
                </a:r>
                <a:endParaRPr lang="zh-CN" altLang="en-US" sz="2800" b="1" dirty="0" smtClean="0">
                  <a:solidFill>
                    <a:srgbClr val="002060"/>
                  </a:solidFill>
                  <a:latin typeface="黑体" panose="02010609060101010101" charset="-122"/>
                  <a:ea typeface="黑体" panose="02010609060101010101" charset="-122"/>
                </a:endParaRPr>
              </a:p>
            </p:txBody>
          </p:sp>
          <p:sp>
            <p:nvSpPr>
              <p:cNvPr id="17" name="文本框 23"/>
              <p:cNvSpPr txBox="1"/>
              <p:nvPr/>
            </p:nvSpPr>
            <p:spPr bwMode="auto">
              <a:xfrm>
                <a:off x="2630850" y="2792882"/>
                <a:ext cx="362601" cy="521970"/>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2</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28" name="组合 27"/>
            <p:cNvGrpSpPr/>
            <p:nvPr/>
          </p:nvGrpSpPr>
          <p:grpSpPr>
            <a:xfrm>
              <a:off x="7690" y="5095"/>
              <a:ext cx="6703" cy="827"/>
              <a:chOff x="7690" y="5103"/>
              <a:chExt cx="6703" cy="827"/>
            </a:xfrm>
          </p:grpSpPr>
          <p:sp>
            <p:nvSpPr>
              <p:cNvPr id="8" name="文本框 29"/>
              <p:cNvSpPr txBox="1"/>
              <p:nvPr/>
            </p:nvSpPr>
            <p:spPr bwMode="auto">
              <a:xfrm>
                <a:off x="7690" y="5108"/>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4</a:t>
                </a:r>
                <a:endParaRPr lang="en-US" altLang="zh-CN" sz="2800" b="1" dirty="0" smtClean="0">
                  <a:solidFill>
                    <a:srgbClr val="002060"/>
                  </a:solidFill>
                  <a:latin typeface="黑体" panose="02010609060101010101" charset="-122"/>
                  <a:ea typeface="黑体" panose="02010609060101010101" charset="-122"/>
                </a:endParaRPr>
              </a:p>
            </p:txBody>
          </p:sp>
          <p:sp>
            <p:nvSpPr>
              <p:cNvPr id="10" name="文本框 24"/>
              <p:cNvSpPr txBox="1"/>
              <p:nvPr/>
            </p:nvSpPr>
            <p:spPr>
              <a:xfrm>
                <a:off x="8475" y="5103"/>
                <a:ext cx="5918"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中标的投标保证金退还</a:t>
                </a:r>
                <a:endParaRPr lang="zh-CN" altLang="en-US" sz="2800" b="1" dirty="0" smtClean="0">
                  <a:solidFill>
                    <a:srgbClr val="002060"/>
                  </a:solidFill>
                  <a:latin typeface="黑体" panose="02010609060101010101" charset="-122"/>
                  <a:ea typeface="黑体" panose="02010609060101010101" charset="-122"/>
                </a:endParaRPr>
              </a:p>
            </p:txBody>
          </p:sp>
        </p:grpSp>
        <p:grpSp>
          <p:nvGrpSpPr>
            <p:cNvPr id="25" name="组合 24"/>
            <p:cNvGrpSpPr/>
            <p:nvPr/>
          </p:nvGrpSpPr>
          <p:grpSpPr>
            <a:xfrm>
              <a:off x="7690" y="3937"/>
              <a:ext cx="8619" cy="825"/>
              <a:chOff x="7690" y="3973"/>
              <a:chExt cx="8619" cy="825"/>
            </a:xfrm>
          </p:grpSpPr>
          <p:sp>
            <p:nvSpPr>
              <p:cNvPr id="7" name="文本框 30"/>
              <p:cNvSpPr txBox="1"/>
              <p:nvPr/>
            </p:nvSpPr>
            <p:spPr>
              <a:xfrm>
                <a:off x="8475" y="3973"/>
                <a:ext cx="7834" cy="822"/>
              </a:xfrm>
              <a:prstGeom prst="rect">
                <a:avLst/>
              </a:prstGeom>
              <a:noFill/>
            </p:spPr>
            <p:txBody>
              <a:bodyPr wrap="square">
                <a:spAutoFit/>
              </a:bodyPr>
              <a:p>
                <a:pPr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未中标的投标保证金退还</a:t>
                </a:r>
                <a:endParaRPr lang="zh-CN" altLang="en-US" sz="2800" b="1" dirty="0" smtClean="0">
                  <a:solidFill>
                    <a:srgbClr val="002060"/>
                  </a:solidFill>
                  <a:latin typeface="黑体" panose="02010609060101010101" charset="-122"/>
                  <a:ea typeface="黑体" panose="02010609060101010101" charset="-122"/>
                </a:endParaRPr>
              </a:p>
            </p:txBody>
          </p:sp>
          <p:sp>
            <p:nvSpPr>
              <p:cNvPr id="11" name="文本框 23"/>
              <p:cNvSpPr txBox="1"/>
              <p:nvPr/>
            </p:nvSpPr>
            <p:spPr bwMode="auto">
              <a:xfrm>
                <a:off x="7690" y="3976"/>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3</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30" name="组合 29"/>
            <p:cNvGrpSpPr/>
            <p:nvPr/>
          </p:nvGrpSpPr>
          <p:grpSpPr>
            <a:xfrm>
              <a:off x="7682" y="7417"/>
              <a:ext cx="6139" cy="831"/>
              <a:chOff x="7682" y="7363"/>
              <a:chExt cx="6139" cy="831"/>
            </a:xfrm>
          </p:grpSpPr>
          <p:sp>
            <p:nvSpPr>
              <p:cNvPr id="22" name="文本框 29"/>
              <p:cNvSpPr txBox="1"/>
              <p:nvPr/>
            </p:nvSpPr>
            <p:spPr bwMode="auto">
              <a:xfrm>
                <a:off x="7682" y="7372"/>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6</a:t>
                </a:r>
                <a:endParaRPr lang="en-US" altLang="zh-CN" sz="2800" b="1" dirty="0" smtClean="0">
                  <a:solidFill>
                    <a:srgbClr val="002060"/>
                  </a:solidFill>
                  <a:latin typeface="黑体" panose="02010609060101010101" charset="-122"/>
                  <a:ea typeface="黑体" panose="02010609060101010101" charset="-122"/>
                </a:endParaRPr>
              </a:p>
            </p:txBody>
          </p:sp>
          <p:sp>
            <p:nvSpPr>
              <p:cNvPr id="23" name="文本框 24"/>
              <p:cNvSpPr txBox="1"/>
              <p:nvPr/>
            </p:nvSpPr>
            <p:spPr>
              <a:xfrm>
                <a:off x="8467" y="7363"/>
                <a:ext cx="5355"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投标保证金递交流程</a:t>
                </a:r>
                <a:endParaRPr lang="zh-CN" altLang="en-US" sz="2800" b="1" dirty="0" smtClean="0">
                  <a:solidFill>
                    <a:srgbClr val="002060"/>
                  </a:solidFill>
                  <a:latin typeface="黑体" panose="02010609060101010101" charset="-122"/>
                  <a:ea typeface="黑体" panose="02010609060101010101" charset="-122"/>
                </a:endParaRPr>
              </a:p>
            </p:txBody>
          </p:sp>
        </p:grpSp>
        <p:grpSp>
          <p:nvGrpSpPr>
            <p:cNvPr id="29" name="组合 28"/>
            <p:cNvGrpSpPr/>
            <p:nvPr/>
          </p:nvGrpSpPr>
          <p:grpSpPr>
            <a:xfrm>
              <a:off x="7682" y="6255"/>
              <a:ext cx="7985" cy="829"/>
              <a:chOff x="7682" y="6233"/>
              <a:chExt cx="7985" cy="829"/>
            </a:xfrm>
          </p:grpSpPr>
          <p:sp>
            <p:nvSpPr>
              <p:cNvPr id="21" name="文本框 30"/>
              <p:cNvSpPr txBox="1"/>
              <p:nvPr/>
            </p:nvSpPr>
            <p:spPr>
              <a:xfrm>
                <a:off x="8467" y="6233"/>
                <a:ext cx="7200" cy="822"/>
              </a:xfrm>
              <a:prstGeom prst="rect">
                <a:avLst/>
              </a:prstGeom>
              <a:noFill/>
            </p:spPr>
            <p:txBody>
              <a:bodyPr wrap="square">
                <a:spAutoFit/>
              </a:bodyPr>
              <a:p>
                <a:pPr eaLnBrk="1" fontAlgn="auto" hangingPunct="1">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发票</a:t>
                </a:r>
                <a:endParaRPr lang="zh-CN" altLang="en-US" sz="2800" b="1" dirty="0" smtClean="0">
                  <a:solidFill>
                    <a:srgbClr val="002060"/>
                  </a:solidFill>
                  <a:latin typeface="黑体" panose="02010609060101010101" charset="-122"/>
                  <a:ea typeface="黑体" panose="02010609060101010101" charset="-122"/>
                </a:endParaRPr>
              </a:p>
            </p:txBody>
          </p:sp>
          <p:sp>
            <p:nvSpPr>
              <p:cNvPr id="24" name="文本框 23"/>
              <p:cNvSpPr txBox="1"/>
              <p:nvPr/>
            </p:nvSpPr>
            <p:spPr bwMode="auto">
              <a:xfrm>
                <a:off x="7682" y="6240"/>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5</a:t>
                </a:r>
                <a:endParaRPr lang="en-US" altLang="zh-CN" sz="2800" b="1" dirty="0" smtClean="0">
                  <a:solidFill>
                    <a:srgbClr val="002060"/>
                  </a:solidFill>
                  <a:latin typeface="黑体" panose="02010609060101010101" charset="-122"/>
                  <a:ea typeface="黑体" panose="02010609060101010101" charset="-122"/>
                </a:endParaRPr>
              </a:p>
            </p:txBody>
          </p:sp>
        </p:grpSp>
        <p:grpSp>
          <p:nvGrpSpPr>
            <p:cNvPr id="31" name="组合 30"/>
            <p:cNvGrpSpPr/>
            <p:nvPr/>
          </p:nvGrpSpPr>
          <p:grpSpPr>
            <a:xfrm>
              <a:off x="7682" y="8581"/>
              <a:ext cx="6703" cy="831"/>
              <a:chOff x="7682" y="8582"/>
              <a:chExt cx="6703" cy="831"/>
            </a:xfrm>
          </p:grpSpPr>
          <p:sp>
            <p:nvSpPr>
              <p:cNvPr id="2" name="文本框 29"/>
              <p:cNvSpPr txBox="1"/>
              <p:nvPr/>
            </p:nvSpPr>
            <p:spPr bwMode="auto">
              <a:xfrm>
                <a:off x="7682" y="8591"/>
                <a:ext cx="571" cy="822"/>
              </a:xfrm>
              <a:prstGeom prst="rect">
                <a:avLst/>
              </a:prstGeom>
              <a:noFill/>
            </p:spPr>
            <p:txBody>
              <a:bodyPr wrap="none">
                <a:spAutoFit/>
              </a:bodyPr>
              <a:p>
                <a:pPr algn="ctr" eaLnBrk="1" fontAlgn="auto" hangingPunct="1">
                  <a:spcBef>
                    <a:spcPts val="0"/>
                  </a:spcBef>
                  <a:spcAft>
                    <a:spcPts val="0"/>
                  </a:spcAft>
                  <a:defRPr/>
                </a:pPr>
                <a:r>
                  <a:rPr lang="en-US" altLang="zh-CN" sz="2800" b="1" dirty="0" smtClean="0">
                    <a:solidFill>
                      <a:srgbClr val="002060"/>
                    </a:solidFill>
                    <a:latin typeface="黑体" panose="02010609060101010101" charset="-122"/>
                    <a:ea typeface="黑体" panose="02010609060101010101" charset="-122"/>
                  </a:rPr>
                  <a:t>7</a:t>
                </a:r>
                <a:endParaRPr lang="en-US" altLang="zh-CN" sz="2800" b="1" dirty="0" smtClean="0">
                  <a:solidFill>
                    <a:srgbClr val="002060"/>
                  </a:solidFill>
                  <a:latin typeface="黑体" panose="02010609060101010101" charset="-122"/>
                  <a:ea typeface="黑体" panose="02010609060101010101" charset="-122"/>
                </a:endParaRPr>
              </a:p>
            </p:txBody>
          </p:sp>
          <p:sp>
            <p:nvSpPr>
              <p:cNvPr id="4" name="文本框 24"/>
              <p:cNvSpPr txBox="1"/>
              <p:nvPr/>
            </p:nvSpPr>
            <p:spPr>
              <a:xfrm>
                <a:off x="8467" y="8582"/>
                <a:ext cx="5918" cy="822"/>
              </a:xfrm>
              <a:prstGeom prst="rect">
                <a:avLst/>
              </a:prstGeom>
              <a:noFill/>
            </p:spPr>
            <p:txBody>
              <a:bodyPr wrap="none">
                <a:spAutoFit/>
              </a:bodyPr>
              <a:p>
                <a:pPr algn="l" fontAlgn="auto">
                  <a:spcBef>
                    <a:spcPts val="0"/>
                  </a:spcBef>
                  <a:spcAft>
                    <a:spcPts val="0"/>
                  </a:spcAft>
                  <a:defRPr/>
                </a:pPr>
                <a:r>
                  <a:rPr lang="zh-CN" altLang="en-US" sz="2800" b="1" dirty="0" smtClean="0">
                    <a:solidFill>
                      <a:srgbClr val="002060"/>
                    </a:solidFill>
                    <a:latin typeface="黑体" panose="02010609060101010101" charset="-122"/>
                    <a:ea typeface="黑体" panose="02010609060101010101" charset="-122"/>
                  </a:rPr>
                  <a:t>投标文件编制注意事项</a:t>
                </a:r>
                <a:endParaRPr lang="zh-CN" altLang="en-US" sz="2800" b="1" dirty="0" smtClean="0">
                  <a:solidFill>
                    <a:srgbClr val="002060"/>
                  </a:solidFill>
                  <a:latin typeface="黑体" panose="02010609060101010101" charset="-122"/>
                  <a:ea typeface="黑体" panose="02010609060101010101" charset="-122"/>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5151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）查询汇款是否到账（到保证金钱包账户）</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 </a:t>
            </a:r>
            <a:r>
              <a:rPr lang="zh-CN" altLang="en-US">
                <a:latin typeface="黑体" panose="02010609060101010101" charset="-122"/>
                <a:ea typeface="黑体" panose="02010609060101010101" charset="-122"/>
                <a:cs typeface="黑体" panose="02010609060101010101" charset="-122"/>
              </a:rPr>
              <a:t>点击进入已报名项目</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主控台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b. </a:t>
            </a:r>
            <a:r>
              <a:rPr lang="zh-CN" altLang="en-US">
                <a:latin typeface="黑体" panose="02010609060101010101" charset="-122"/>
                <a:ea typeface="黑体" panose="02010609060101010101" charset="-122"/>
                <a:cs typeface="黑体" panose="02010609060101010101" charset="-122"/>
              </a:rPr>
              <a:t>点击进入</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递交投标保证金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c. </a:t>
            </a:r>
            <a:r>
              <a:rPr lang="zh-CN" altLang="en-US">
                <a:latin typeface="黑体" panose="02010609060101010101" charset="-122"/>
                <a:ea typeface="黑体" panose="02010609060101010101" charset="-122"/>
                <a:cs typeface="黑体" panose="02010609060101010101" charset="-122"/>
              </a:rPr>
              <a:t>查看到账金额（保证金钱包账户余额）。</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p:txBody>
      </p:sp>
      <p:grpSp>
        <p:nvGrpSpPr>
          <p:cNvPr id="3" name="组合 2"/>
          <p:cNvGrpSpPr/>
          <p:nvPr/>
        </p:nvGrpSpPr>
        <p:grpSpPr>
          <a:xfrm>
            <a:off x="2330450" y="2214880"/>
            <a:ext cx="5402580" cy="3566160"/>
            <a:chOff x="3460" y="4103"/>
            <a:chExt cx="8508" cy="5616"/>
          </a:xfrm>
        </p:grpSpPr>
        <p:pic>
          <p:nvPicPr>
            <p:cNvPr id="2" name="图片 3" descr="说明: C:\Users\abc\AppData\Roaming\Tencent\Users\42054949\QQ\WinTemp\RichOle\HPR}P)YYPQH$3%{KEZ[)3X8.png"/>
            <p:cNvPicPr>
              <a:picLocks noChangeAspect="1"/>
            </p:cNvPicPr>
            <p:nvPr/>
          </p:nvPicPr>
          <p:blipFill>
            <a:blip r:embed="rId1"/>
            <a:srcRect r="27866"/>
            <a:stretch>
              <a:fillRect/>
            </a:stretch>
          </p:blipFill>
          <p:spPr>
            <a:xfrm>
              <a:off x="3578" y="4103"/>
              <a:ext cx="6763" cy="480"/>
            </a:xfrm>
            <a:prstGeom prst="rect">
              <a:avLst/>
            </a:prstGeom>
            <a:noFill/>
            <a:ln w="9525">
              <a:noFill/>
            </a:ln>
          </p:spPr>
        </p:pic>
        <p:pic>
          <p:nvPicPr>
            <p:cNvPr id="4" name="图片 4" descr="说明: C:\Users\abc\AppData\Roaming\Tencent\Users\42054949\QQ\WinTemp\RichOle\U3QC4~N`3O}B54}T%5NKXY2.png"/>
            <p:cNvPicPr>
              <a:picLocks noChangeAspect="1"/>
            </p:cNvPicPr>
            <p:nvPr/>
          </p:nvPicPr>
          <p:blipFill>
            <a:blip r:embed="rId2"/>
            <a:stretch>
              <a:fillRect/>
            </a:stretch>
          </p:blipFill>
          <p:spPr>
            <a:xfrm>
              <a:off x="3578" y="5399"/>
              <a:ext cx="8390" cy="1665"/>
            </a:xfrm>
            <a:prstGeom prst="rect">
              <a:avLst/>
            </a:prstGeom>
            <a:noFill/>
            <a:ln w="9525">
              <a:noFill/>
            </a:ln>
          </p:spPr>
        </p:pic>
        <p:pic>
          <p:nvPicPr>
            <p:cNvPr id="6" name="图片 5" descr="说明: C:\Users\abc\AppData\Roaming\Tencent\Users\42054949\QQ\WinTemp\RichOle\PI$9P51%_3)$`]FJTC])1M3.png"/>
            <p:cNvPicPr>
              <a:picLocks noChangeAspect="1"/>
            </p:cNvPicPr>
            <p:nvPr/>
          </p:nvPicPr>
          <p:blipFill>
            <a:blip r:embed="rId3"/>
            <a:srcRect t="-2" r="43517" b="41075"/>
            <a:stretch>
              <a:fillRect/>
            </a:stretch>
          </p:blipFill>
          <p:spPr>
            <a:xfrm>
              <a:off x="3460" y="8023"/>
              <a:ext cx="8295" cy="1696"/>
            </a:xfrm>
            <a:prstGeom prst="rect">
              <a:avLst/>
            </a:prstGeom>
            <a:noFill/>
            <a:ln w="9525">
              <a:noFill/>
            </a:ln>
          </p:spPr>
        </p:pic>
      </p:grpSp>
      <p:sp>
        <p:nvSpPr>
          <p:cNvPr id="7" name="文本框 6"/>
          <p:cNvSpPr txBox="1"/>
          <p:nvPr/>
        </p:nvSpPr>
        <p:spPr>
          <a:xfrm>
            <a:off x="1915795" y="5939155"/>
            <a:ext cx="9441180" cy="737235"/>
          </a:xfrm>
          <a:prstGeom prst="rect">
            <a:avLst/>
          </a:prstGeom>
          <a:noFill/>
        </p:spPr>
        <p:txBody>
          <a:bodyPr wrap="square" rtlCol="0">
            <a:spAutoFit/>
          </a:bodyPr>
          <a:p>
            <a:pPr>
              <a:lnSpc>
                <a:spcPct val="150000"/>
              </a:lnSpc>
            </a:pPr>
            <a:r>
              <a:rPr lang="zh-CN" altLang="en-US" sz="1400">
                <a:latin typeface="黑体" panose="02010609060101010101" charset="-122"/>
                <a:ea typeface="黑体" panose="02010609060101010101" charset="-122"/>
                <a:cs typeface="黑体" panose="02010609060101010101" charset="-122"/>
              </a:rPr>
              <a:t>注意事项：如您是第一次递交投标保证金，请先联系4008800114（接通后，请说出“电子招标平台”） 进行保证金账户的同步工作，否则系统将不会显示余额。</a:t>
            </a:r>
            <a:endParaRPr lang="zh-CN" altLang="en-US" sz="1400">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38467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）给拟投标的项目提交（即分配）保证金。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 </a:t>
            </a:r>
            <a:r>
              <a:rPr lang="zh-CN" altLang="en-US">
                <a:latin typeface="黑体" panose="02010609060101010101" charset="-122"/>
                <a:ea typeface="黑体" panose="02010609060101010101" charset="-122"/>
                <a:cs typeface="黑体" panose="02010609060101010101" charset="-122"/>
              </a:rPr>
              <a:t>选择您参加的项目；</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b. </a:t>
            </a:r>
            <a:r>
              <a:rPr lang="zh-CN" altLang="en-US">
                <a:latin typeface="黑体" panose="02010609060101010101" charset="-122"/>
                <a:ea typeface="黑体" panose="02010609060101010101" charset="-122"/>
                <a:cs typeface="黑体" panose="02010609060101010101" charset="-122"/>
              </a:rPr>
              <a:t>点击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支付</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c. </a:t>
            </a:r>
            <a:r>
              <a:rPr lang="zh-CN" altLang="en-US">
                <a:latin typeface="黑体" panose="02010609060101010101" charset="-122"/>
                <a:ea typeface="黑体" panose="02010609060101010101" charset="-122"/>
                <a:cs typeface="黑体" panose="02010609060101010101" charset="-122"/>
              </a:rPr>
              <a:t>点击</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刷新</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，查询购买状态，确保状态为“已付款”。</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en-US" altLang="zh-CN">
                <a:latin typeface="黑体" panose="02010609060101010101" charset="-122"/>
                <a:ea typeface="黑体" panose="02010609060101010101" charset="-122"/>
                <a:cs typeface="黑体" panose="02010609060101010101" charset="-122"/>
              </a:rPr>
              <a:t>    </a:t>
            </a:r>
            <a:endParaRPr lang="zh-CN" altLang="en-US">
              <a:latin typeface="黑体" panose="02010609060101010101" charset="-122"/>
              <a:ea typeface="黑体" panose="02010609060101010101" charset="-122"/>
              <a:cs typeface="黑体" panose="02010609060101010101" charset="-122"/>
            </a:endParaRPr>
          </a:p>
        </p:txBody>
      </p:sp>
      <p:pic>
        <p:nvPicPr>
          <p:cNvPr id="2" name="图片 6" descr="说明: C:\Users\abc\AppData\Roaming\Tencent\Users\42054949\QQ\WinTemp\RichOle\PI$9P51%_3)$`]FJTC])1M3.png"/>
          <p:cNvPicPr>
            <a:picLocks noChangeAspect="1"/>
          </p:cNvPicPr>
          <p:nvPr/>
        </p:nvPicPr>
        <p:blipFill>
          <a:blip r:embed="rId1"/>
          <a:srcRect r="-473"/>
          <a:stretch>
            <a:fillRect/>
          </a:stretch>
        </p:blipFill>
        <p:spPr>
          <a:xfrm>
            <a:off x="2278380" y="3652520"/>
            <a:ext cx="8567420" cy="167068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7. 投标文件编制注意事项</a:t>
            </a:r>
            <a:endParaRPr lang="en-US" altLang="zh-CN"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）购买招标文件后，请检查所购买的标包（段）是否为您要参加的标包（段）。项目有多个标包（段）的，您将不能参加</a:t>
            </a:r>
            <a:r>
              <a:rPr lang="zh-CN" altLang="en-US">
                <a:latin typeface="黑体" panose="02010609060101010101" charset="-122"/>
                <a:ea typeface="黑体" panose="02010609060101010101" charset="-122"/>
                <a:cs typeface="黑体" panose="02010609060101010101" charset="-122"/>
                <a:sym typeface="+mn-ea"/>
              </a:rPr>
              <a:t>未购买的标包（段）</a:t>
            </a:r>
            <a:r>
              <a:rPr lang="zh-CN" altLang="en-US">
                <a:latin typeface="黑体" panose="02010609060101010101" charset="-122"/>
                <a:ea typeface="黑体" panose="02010609060101010101" charset="-122"/>
                <a:cs typeface="黑体" panose="02010609060101010101" charset="-122"/>
              </a:rPr>
              <a:t>的投标。</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）投标文件格式应当采用招标文件所给的投标文件格式及相关模板，请不要随意改动。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请依据“评标办法”中“初步评审”的评审标准提供全部对应资料。凡要求签字盖章、明确年限规定、提供信息截屏等的，均应严格按要求准备和提供。“初步评审”所列评审内容均为否决项，只要有一项不符合，投标将被否决。投标人实际具备初步评审要求的条件，但投标文件中未提供或提供不全的，评标时视为不具备条件，投标将被否决，失去本项目进一步竞争的资格。</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313817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7. 投标文件编制注意事项</a:t>
            </a:r>
            <a:endParaRPr lang="en-US" altLang="zh-CN"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）招标文件“评标办法”中设有“详细评审”标准的，还需依据“详细评审”的评审标准提供全部对应资料。否则，将影响投标人的评标得分。</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5</a:t>
            </a:r>
            <a:r>
              <a:rPr lang="zh-CN"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sym typeface="+mn-ea"/>
              </a:rPr>
              <a:t>请及时更新</a:t>
            </a:r>
            <a:r>
              <a:rPr lang="zh-CN" altLang="en-US">
                <a:latin typeface="黑体" panose="02010609060101010101" charset="-122"/>
                <a:ea typeface="黑体" panose="02010609060101010101" charset="-122"/>
                <a:cs typeface="黑体" panose="02010609060101010101" charset="-122"/>
              </a:rPr>
              <a:t>中国石油电子招标投标网中的联系人电话并保持是投标项目联系人，如因无法联系导致您遗漏重要信息，后果自负。</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6</a:t>
            </a:r>
            <a:r>
              <a:rPr lang="zh-CN" altLang="en-US">
                <a:latin typeface="黑体" panose="02010609060101010101" charset="-122"/>
                <a:ea typeface="黑体" panose="02010609060101010101" charset="-122"/>
                <a:cs typeface="黑体" panose="02010609060101010101" charset="-122"/>
              </a:rPr>
              <a:t>）关于招标项目的疑问或澄清，请及时与招标公告中的招标中心经办人联系。</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521589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1. </a:t>
            </a:r>
            <a:r>
              <a:rPr lang="zh-CN" altLang="en-US" sz="2400" b="1">
                <a:solidFill>
                  <a:srgbClr val="FF0000"/>
                </a:solidFill>
                <a:latin typeface="黑体" panose="02010609060101010101" charset="-122"/>
                <a:ea typeface="黑体" panose="02010609060101010101" charset="-122"/>
                <a:cs typeface="黑体" panose="02010609060101010101" charset="-122"/>
              </a:rPr>
              <a:t>登录智慧办公系统</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外网：https://smartoa.gwdc.com.cn:8443/portal/index_smartoa.jsp</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内网：http://10.171.2.32:8088/portal/index_zngl.jsp</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b="1">
                <a:solidFill>
                  <a:srgbClr val="FF0000"/>
                </a:solidFill>
                <a:latin typeface="黑体" panose="02010609060101010101" charset="-122"/>
                <a:ea typeface="黑体" panose="02010609060101010101" charset="-122"/>
                <a:cs typeface="黑体" panose="02010609060101010101" charset="-122"/>
                <a:sym typeface="+mn-ea"/>
              </a:rPr>
              <a:t>重要！！！请仔细阅读！</a:t>
            </a:r>
            <a:br>
              <a:rPr lang="zh-CN" altLang="en-US">
                <a:latin typeface="黑体" panose="02010609060101010101" charset="-122"/>
                <a:ea typeface="黑体" panose="02010609060101010101" charset="-122"/>
                <a:cs typeface="黑体" panose="02010609060101010101" charset="-122"/>
              </a:rPr>
            </a:br>
            <a:r>
              <a:rPr lang="zh-CN" altLang="en-US">
                <a:solidFill>
                  <a:srgbClr val="FF0000"/>
                </a:solidFill>
                <a:latin typeface="黑体" panose="02010609060101010101" charset="-122"/>
                <a:ea typeface="黑体" panose="02010609060101010101" charset="-122"/>
                <a:cs typeface="黑体" panose="02010609060101010101" charset="-122"/>
              </a:rPr>
              <a:t>1.企业用户名：社会统一信用代码，默认密码为：Gwdc@社会统一信用代码。</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2.个人用户名：个人身份证号，默认密码为：Gwdc@身份证号</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用户名和密码均区分大小写。若出现无法登录情况，请截图发邮件或电话</a:t>
            </a:r>
            <a:r>
              <a:rPr lang="zh-CN" altLang="en-US">
                <a:solidFill>
                  <a:srgbClr val="FF0000"/>
                </a:solidFill>
                <a:latin typeface="黑体" panose="02010609060101010101" charset="-122"/>
                <a:ea typeface="黑体" panose="02010609060101010101" charset="-122"/>
                <a:cs typeface="黑体" panose="02010609060101010101" charset="-122"/>
              </a:rPr>
              <a:t>告知业务经办人员，</a:t>
            </a:r>
            <a:r>
              <a:rPr lang="zh-CN" altLang="en-US">
                <a:solidFill>
                  <a:srgbClr val="FF0000"/>
                </a:solidFill>
                <a:latin typeface="黑体" panose="02010609060101010101" charset="-122"/>
                <a:ea typeface="黑体" panose="02010609060101010101" charset="-122"/>
                <a:cs typeface="黑体" panose="02010609060101010101" charset="-122"/>
                <a:sym typeface="+mn-ea"/>
              </a:rPr>
              <a:t>业务经办人</a:t>
            </a:r>
            <a:r>
              <a:rPr lang="zh-CN" altLang="en-US">
                <a:solidFill>
                  <a:srgbClr val="FF0000"/>
                </a:solidFill>
                <a:latin typeface="黑体" panose="02010609060101010101" charset="-122"/>
                <a:ea typeface="黑体" panose="02010609060101010101" charset="-122"/>
                <a:cs typeface="黑体" panose="02010609060101010101" charset="-122"/>
              </a:rPr>
              <a:t>将会对登录密码进行重置。重置后的密码为： Gwdc@1234</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平台运维联系人：王旭，010-59286261，wx.gwdc@cnpc.com.cn</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费用咨询联系人：孙雪，0427-7826577，sunxue.gwdc@cnpc.com.cn</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558925" y="727710"/>
            <a:ext cx="8609965" cy="460375"/>
          </a:xfrm>
          <a:prstGeom prst="rect">
            <a:avLst/>
          </a:prstGeom>
          <a:noFill/>
        </p:spPr>
        <p:txBody>
          <a:bodyPr wrap="square" rtlCol="0">
            <a:spAutoFit/>
          </a:bodyPr>
          <a:p>
            <a:r>
              <a:rPr lang="en-US" altLang="zh-CN" sz="2400" b="1">
                <a:solidFill>
                  <a:srgbClr val="FF0000"/>
                </a:solidFill>
                <a:latin typeface="黑体" panose="02010609060101010101" charset="-122"/>
                <a:ea typeface="黑体" panose="02010609060101010101" charset="-122"/>
                <a:cs typeface="黑体" panose="02010609060101010101" charset="-122"/>
              </a:rPr>
              <a:t>2. </a:t>
            </a:r>
            <a:r>
              <a:rPr lang="zh-CN" altLang="en-US" sz="2400" b="1">
                <a:solidFill>
                  <a:srgbClr val="FF0000"/>
                </a:solidFill>
                <a:latin typeface="黑体" panose="02010609060101010101" charset="-122"/>
                <a:ea typeface="黑体" panose="02010609060101010101" charset="-122"/>
                <a:cs typeface="黑体" panose="02010609060101010101" charset="-122"/>
              </a:rPr>
              <a:t>代理服务费账号</a:t>
            </a:r>
            <a:endParaRPr lang="zh-CN" altLang="en-US" sz="2400">
              <a:latin typeface="黑体" panose="02010609060101010101" charset="-122"/>
              <a:ea typeface="黑体" panose="02010609060101010101" charset="-122"/>
              <a:cs typeface="黑体" panose="02010609060101010101" charset="-122"/>
            </a:endParaRPr>
          </a:p>
        </p:txBody>
      </p:sp>
      <p:graphicFrame>
        <p:nvGraphicFramePr>
          <p:cNvPr id="2" name="图示 1"/>
          <p:cNvGraphicFramePr/>
          <p:nvPr/>
        </p:nvGraphicFramePr>
        <p:xfrm>
          <a:off x="1045845" y="1353185"/>
          <a:ext cx="10272395" cy="398272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文本框 2"/>
          <p:cNvSpPr txBox="1"/>
          <p:nvPr/>
        </p:nvSpPr>
        <p:spPr>
          <a:xfrm>
            <a:off x="448310" y="5502275"/>
            <a:ext cx="10994390" cy="754380"/>
          </a:xfrm>
          <a:prstGeom prst="rect">
            <a:avLst/>
          </a:prstGeom>
          <a:noFill/>
        </p:spPr>
        <p:txBody>
          <a:bodyPr wrap="square" rtlCol="0">
            <a:spAutoFit/>
          </a:bodyPr>
          <a:p>
            <a:pPr marL="800100" lvl="1" indent="-342900" algn="l">
              <a:lnSpc>
                <a:spcPct val="100000"/>
              </a:lnSpc>
              <a:spcBef>
                <a:spcPct val="0"/>
              </a:spcBef>
              <a:spcAft>
                <a:spcPct val="15000"/>
              </a:spcAft>
              <a:buFont typeface="Wingdings" panose="05000000000000000000" charset="0"/>
              <a:buChar char="Ø"/>
            </a:pP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代理服务费汇款底单附言须</a:t>
            </a:r>
            <a:r>
              <a:rPr lang="zh-CN" altLang="en-US" sz="2000" b="1">
                <a:solidFill>
                  <a:srgbClr val="FF0000"/>
                </a:solidFill>
                <a:latin typeface="黑体" panose="02010609060101010101" charset="-122"/>
                <a:ea typeface="黑体" panose="02010609060101010101" charset="-122"/>
                <a:cs typeface="黑体" panose="02010609060101010101" charset="-122"/>
                <a:sym typeface="+mn-ea"/>
              </a:rPr>
              <a:t>注明招标项目编号</a:t>
            </a: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a:t>
            </a:r>
            <a:r>
              <a:rPr lang="zh-CN" altLang="en-US" sz="2000" b="1">
                <a:solidFill>
                  <a:srgbClr val="FF0000"/>
                </a:solidFill>
                <a:latin typeface="黑体" panose="02010609060101010101" charset="-122"/>
                <a:ea typeface="黑体" panose="02010609060101010101" charset="-122"/>
                <a:cs typeface="黑体" panose="02010609060101010101" charset="-122"/>
                <a:sym typeface="+mn-ea"/>
              </a:rPr>
              <a:t>每月25日前汇款，特殊情况先沟通再缴费。</a:t>
            </a:r>
            <a:endParaRPr lang="zh-CN" altLang="en-US" sz="2000" b="1">
              <a:solidFill>
                <a:srgbClr val="FF0000"/>
              </a:solidFill>
              <a:latin typeface="黑体" panose="02010609060101010101" charset="-122"/>
              <a:ea typeface="黑体" panose="02010609060101010101" charset="-122"/>
              <a:cs typeface="黑体" panose="02010609060101010101" charset="-122"/>
              <a:sym typeface="+mn-ea"/>
            </a:endParaRPr>
          </a:p>
          <a:p>
            <a:pPr marL="800100" lvl="1" indent="-342900" algn="l">
              <a:lnSpc>
                <a:spcPct val="100000"/>
              </a:lnSpc>
              <a:spcBef>
                <a:spcPct val="0"/>
              </a:spcBef>
              <a:spcAft>
                <a:spcPct val="15000"/>
              </a:spcAft>
              <a:buFont typeface="Wingdings" panose="05000000000000000000" charset="0"/>
              <a:buChar char="Ø"/>
            </a:pPr>
            <a:r>
              <a:rPr lang="zh-CN" altLang="en-US" sz="2000" b="1">
                <a:solidFill>
                  <a:schemeClr val="dk1"/>
                </a:solidFill>
                <a:latin typeface="黑体" panose="02010609060101010101" charset="-122"/>
                <a:ea typeface="黑体" panose="02010609060101010101" charset="-122"/>
                <a:cs typeface="黑体" panose="02010609060101010101" charset="-122"/>
                <a:sym typeface="+mn-ea"/>
              </a:rPr>
              <a:t>代理服务费不接受个人汇款、非中标人账户汇款。</a:t>
            </a:r>
            <a:endParaRPr lang="zh-CN" altLang="en-US" sz="2000" b="1">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384675"/>
          </a:xfrm>
          <a:prstGeom prst="rect">
            <a:avLst/>
          </a:prstGeom>
          <a:noFill/>
          <a:ln>
            <a:noFill/>
          </a:ln>
        </p:spPr>
        <p:txBody>
          <a:bodyPr wrap="square" rtlCol="0">
            <a:spAutoFit/>
          </a:bodyPr>
          <a:p>
            <a:pPr>
              <a:lnSpc>
                <a:spcPct val="150000"/>
              </a:lnSpc>
            </a:pPr>
            <a:r>
              <a:rPr lang="zh-CN" altLang="en-US" sz="2400" b="1">
                <a:solidFill>
                  <a:srgbClr val="FF0000"/>
                </a:solidFill>
                <a:latin typeface="黑体" panose="02010609060101010101" charset="-122"/>
                <a:ea typeface="黑体" panose="02010609060101010101" charset="-122"/>
                <a:cs typeface="黑体" panose="02010609060101010101" charset="-122"/>
              </a:rPr>
              <a:t>3. 未中标的投标保证金退还</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）中标候选人公示结束后，由招标中心经办人在智慧办公系统，发起未中标投标保证金退还申请。未中标的投标人不需要操作。</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）审批通过后，</a:t>
            </a:r>
            <a:r>
              <a:rPr lang="zh-CN" altLang="en-US">
                <a:latin typeface="黑体" panose="02010609060101010101" charset="-122"/>
                <a:ea typeface="黑体" panose="02010609060101010101" charset="-122"/>
                <a:cs typeface="黑体" panose="02010609060101010101" charset="-122"/>
                <a:sym typeface="+mn-ea"/>
              </a:rPr>
              <a:t>招标中心经办人</a:t>
            </a:r>
            <a:r>
              <a:rPr lang="zh-CN" altLang="en-US">
                <a:latin typeface="黑体" panose="02010609060101010101" charset="-122"/>
                <a:ea typeface="黑体" panose="02010609060101010101" charset="-122"/>
                <a:cs typeface="黑体" panose="02010609060101010101" charset="-122"/>
              </a:rPr>
              <a:t>解冻投标保证金。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）投标人可通过如下路径查看项目保证金状态：</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r>
              <a:rPr lang="zh-CN" altLang="en-US">
                <a:latin typeface="黑体" panose="02010609060101010101" charset="-122"/>
                <a:ea typeface="黑体" panose="02010609060101010101" charset="-122"/>
                <a:cs typeface="黑体" panose="02010609060101010101" charset="-122"/>
              </a:rPr>
              <a:t>中国石油电子招标投标网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基本信息管理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我的订单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保证金订单</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endParaRPr lang="zh-CN" altLang="en-US">
              <a:latin typeface="黑体" panose="02010609060101010101" charset="-122"/>
              <a:ea typeface="黑体" panose="02010609060101010101" charset="-122"/>
              <a:cs typeface="黑体" panose="02010609060101010101" charset="-122"/>
            </a:endParaRPr>
          </a:p>
          <a:p>
            <a:pPr indent="0" fontAlgn="auto">
              <a:lnSpc>
                <a:spcPct val="150000"/>
              </a:lnSpc>
            </a:pPr>
            <a:r>
              <a:rPr lang="zh-CN" altLang="en-US">
                <a:latin typeface="黑体" panose="02010609060101010101" charset="-122"/>
                <a:ea typeface="黑体" panose="02010609060101010101" charset="-122"/>
                <a:cs typeface="黑体" panose="02010609060101010101" charset="-122"/>
              </a:rPr>
              <a:t>备注：已解冻表示已退回，需自行提现。已分配表示未退回，需联系招标中心经办人进行处理。</a:t>
            </a:r>
            <a:r>
              <a:rPr lang="zh-CN" altLang="en-US">
                <a:highlight>
                  <a:srgbClr val="FFFF00"/>
                </a:highlight>
                <a:latin typeface="黑体" panose="02010609060101010101" charset="-122"/>
                <a:ea typeface="黑体" panose="02010609060101010101" charset="-122"/>
                <a:cs typeface="黑体" panose="02010609060101010101" charset="-122"/>
              </a:rPr>
              <a:t>  </a:t>
            </a:r>
            <a:endParaRPr lang="zh-CN" altLang="en-US">
              <a:highlight>
                <a:srgbClr val="FFFF00"/>
              </a:highlight>
              <a:latin typeface="黑体" panose="02010609060101010101" charset="-122"/>
              <a:ea typeface="黑体" panose="02010609060101010101" charset="-122"/>
              <a:cs typeface="黑体" panose="02010609060101010101" charset="-122"/>
            </a:endParaRPr>
          </a:p>
        </p:txBody>
      </p:sp>
      <p:sp>
        <p:nvSpPr>
          <p:cNvPr id="3" name="爆炸形 2 2"/>
          <p:cNvSpPr/>
          <p:nvPr/>
        </p:nvSpPr>
        <p:spPr>
          <a:xfrm>
            <a:off x="8098155" y="5120640"/>
            <a:ext cx="3134360" cy="139954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r>
              <a:rPr lang="zh-CN" altLang="en-US"/>
              <a:t>适用于未中标项目</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4. </a:t>
            </a:r>
            <a:r>
              <a:rPr lang="zh-CN" altLang="en-US" sz="2400" b="1">
                <a:solidFill>
                  <a:srgbClr val="FF0000"/>
                </a:solidFill>
                <a:latin typeface="黑体" panose="02010609060101010101" charset="-122"/>
                <a:ea typeface="黑体" panose="02010609060101010101" charset="-122"/>
                <a:cs typeface="黑体" panose="02010609060101010101" charset="-122"/>
              </a:rPr>
              <a:t>中标的投标保证金退还</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a:t>
            </a:r>
            <a:r>
              <a:rPr lang="zh-CN" altLang="en-US">
                <a:solidFill>
                  <a:srgbClr val="FF0000"/>
                </a:solidFill>
                <a:latin typeface="黑体" panose="02010609060101010101" charset="-122"/>
                <a:ea typeface="黑体" panose="02010609060101010101" charset="-122"/>
                <a:cs typeface="黑体" panose="02010609060101010101" charset="-122"/>
              </a:rPr>
              <a:t>请登录智慧办公系统，进入招标模块</a:t>
            </a:r>
            <a:r>
              <a:rPr lang="zh-CN" altLang="en-US">
                <a:latin typeface="黑体" panose="02010609060101010101" charset="-122"/>
                <a:ea typeface="黑体" panose="02010609060101010101" charset="-122"/>
                <a:cs typeface="黑体" panose="02010609060101010101" charset="-122"/>
              </a:rPr>
              <a:t>，在待办事项中找到中标项目。</a:t>
            </a:r>
            <a:endParaRPr lang="zh-CN" altLang="en-US">
              <a:highlight>
                <a:srgbClr val="FFFF00"/>
              </a:highlight>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sym typeface="+mn-ea"/>
              </a:rPr>
              <a:t>按要求上传签订合同的扫描件、代理服务费银行回单扫描件以及履约保函（标包（段）金额大于等于500万元的情形，需要上传履约保函）。</a:t>
            </a:r>
            <a:endParaRPr lang="zh-CN" altLang="en-US">
              <a:latin typeface="黑体" panose="02010609060101010101" charset="-122"/>
              <a:ea typeface="黑体" panose="02010609060101010101" charset="-122"/>
              <a:cs typeface="黑体" panose="02010609060101010101" charset="-122"/>
              <a:sym typeface="+mn-ea"/>
            </a:endParaRPr>
          </a:p>
          <a:p>
            <a:pPr>
              <a:lnSpc>
                <a:spcPct val="150000"/>
              </a:lnSpc>
            </a:pPr>
            <a:r>
              <a:rPr lang="zh-CN" altLang="en-US">
                <a:latin typeface="黑体" panose="02010609060101010101" charset="-122"/>
                <a:ea typeface="黑体" panose="02010609060101010101" charset="-122"/>
                <a:cs typeface="黑体" panose="02010609060101010101" charset="-122"/>
                <a:sym typeface="+mn-ea"/>
              </a:rPr>
              <a:t>（</a:t>
            </a:r>
            <a:r>
              <a:rPr lang="en-US" altLang="zh-CN">
                <a:latin typeface="黑体" panose="02010609060101010101" charset="-122"/>
                <a:ea typeface="黑体" panose="02010609060101010101" charset="-122"/>
                <a:cs typeface="黑体" panose="02010609060101010101" charset="-122"/>
                <a:sym typeface="+mn-ea"/>
              </a:rPr>
              <a:t>3</a:t>
            </a:r>
            <a:r>
              <a:rPr lang="zh-CN" altLang="en-US">
                <a:latin typeface="黑体" panose="02010609060101010101" charset="-122"/>
                <a:ea typeface="黑体" panose="02010609060101010101" charset="-122"/>
                <a:cs typeface="黑体" panose="02010609060101010101" charset="-122"/>
                <a:sym typeface="+mn-ea"/>
              </a:rPr>
              <a:t>）审批通过后，招标中心经办人解冻保证金。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）中标人可通过如下路径</a:t>
            </a:r>
            <a:r>
              <a:rPr lang="zh-CN" altLang="en-US">
                <a:latin typeface="黑体" panose="02010609060101010101" charset="-122"/>
                <a:ea typeface="黑体" panose="02010609060101010101" charset="-122"/>
                <a:cs typeface="黑体" panose="02010609060101010101" charset="-122"/>
                <a:sym typeface="+mn-ea"/>
              </a:rPr>
              <a:t>查看项目保证金状态：</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r>
              <a:rPr lang="zh-CN" altLang="en-US">
                <a:latin typeface="黑体" panose="02010609060101010101" charset="-122"/>
                <a:ea typeface="黑体" panose="02010609060101010101" charset="-122"/>
                <a:cs typeface="黑体" panose="02010609060101010101" charset="-122"/>
                <a:sym typeface="+mn-ea"/>
              </a:rPr>
              <a:t>中国石油电子招标投标网</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基本信息管理</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我的订单</a:t>
            </a:r>
            <a:r>
              <a:rPr lang="en-US" altLang="zh-CN">
                <a:latin typeface="黑体" panose="02010609060101010101" charset="-122"/>
                <a:ea typeface="黑体" panose="02010609060101010101" charset="-122"/>
                <a:cs typeface="黑体" panose="02010609060101010101" charset="-122"/>
              </a:rPr>
              <a:t>——</a:t>
            </a:r>
            <a:r>
              <a:rPr lang="zh-CN" altLang="en-US">
                <a:latin typeface="黑体" panose="02010609060101010101" charset="-122"/>
                <a:ea typeface="黑体" panose="02010609060101010101" charset="-122"/>
                <a:cs typeface="黑体" panose="02010609060101010101" charset="-122"/>
              </a:rPr>
              <a:t>保证金订单</a:t>
            </a:r>
            <a:endParaRPr lang="zh-CN" altLang="en-US">
              <a:latin typeface="黑体" panose="02010609060101010101" charset="-122"/>
              <a:ea typeface="黑体" panose="02010609060101010101" charset="-122"/>
              <a:cs typeface="黑体" panose="02010609060101010101" charset="-122"/>
            </a:endParaRPr>
          </a:p>
          <a:p>
            <a:pPr indent="457200" fontAlgn="auto">
              <a:lnSpc>
                <a:spcPct val="150000"/>
              </a:lnSpc>
            </a:pPr>
            <a:endParaRPr lang="zh-CN" altLang="en-US">
              <a:latin typeface="黑体" panose="02010609060101010101" charset="-122"/>
              <a:ea typeface="黑体" panose="02010609060101010101" charset="-122"/>
              <a:cs typeface="黑体" panose="02010609060101010101" charset="-122"/>
            </a:endParaRPr>
          </a:p>
          <a:p>
            <a:pPr indent="0" fontAlgn="auto">
              <a:lnSpc>
                <a:spcPct val="150000"/>
              </a:lnSpc>
            </a:pPr>
            <a:r>
              <a:rPr lang="zh-CN" altLang="en-US">
                <a:latin typeface="黑体" panose="02010609060101010101" charset="-122"/>
                <a:ea typeface="黑体" panose="02010609060101010101" charset="-122"/>
                <a:cs typeface="黑体" panose="02010609060101010101" charset="-122"/>
              </a:rPr>
              <a:t>备注：已解冻表示已退回，需自行提现。已分配表示未退回，需联系招标中心经办人进行处理。  </a:t>
            </a:r>
            <a:endParaRPr lang="zh-CN" altLang="en-US">
              <a:latin typeface="黑体" panose="02010609060101010101" charset="-122"/>
              <a:ea typeface="黑体" panose="02010609060101010101" charset="-122"/>
              <a:cs typeface="黑体" panose="02010609060101010101" charset="-122"/>
            </a:endParaRPr>
          </a:p>
        </p:txBody>
      </p:sp>
      <p:sp>
        <p:nvSpPr>
          <p:cNvPr id="3" name="爆炸形 2 2"/>
          <p:cNvSpPr/>
          <p:nvPr/>
        </p:nvSpPr>
        <p:spPr>
          <a:xfrm>
            <a:off x="8807450" y="5226050"/>
            <a:ext cx="3134360" cy="1399540"/>
          </a:xfrm>
          <a:prstGeom prst="irregularSeal2">
            <a:avLst/>
          </a:prstGeom>
        </p:spPr>
        <p:style>
          <a:lnRef idx="3">
            <a:schemeClr val="lt1"/>
          </a:lnRef>
          <a:fillRef idx="1">
            <a:schemeClr val="accent5"/>
          </a:fillRef>
          <a:effectRef idx="1">
            <a:schemeClr val="accent5"/>
          </a:effectRef>
          <a:fontRef idx="minor">
            <a:schemeClr val="lt1"/>
          </a:fontRef>
        </p:style>
        <p:txBody>
          <a:bodyPr rtlCol="0" anchor="ctr"/>
          <a:p>
            <a:pPr algn="ctr"/>
            <a:r>
              <a:rPr lang="zh-CN" altLang="en-US"/>
              <a:t>适用于中标项目</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31825"/>
            <a:ext cx="9519920" cy="313817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5. </a:t>
            </a:r>
            <a:r>
              <a:rPr lang="zh-CN" altLang="en-US" sz="2400" b="1">
                <a:solidFill>
                  <a:srgbClr val="FF0000"/>
                </a:solidFill>
                <a:latin typeface="黑体" panose="02010609060101010101" charset="-122"/>
                <a:ea typeface="黑体" panose="02010609060101010101" charset="-122"/>
                <a:cs typeface="黑体" panose="02010609060101010101" charset="-122"/>
              </a:rPr>
              <a:t>发票</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1</a:t>
            </a:r>
            <a:r>
              <a:rPr lang="zh-CN" altLang="en-US">
                <a:latin typeface="黑体" panose="02010609060101010101" charset="-122"/>
                <a:ea typeface="黑体" panose="02010609060101010101" charset="-122"/>
                <a:cs typeface="黑体" panose="02010609060101010101" charset="-122"/>
              </a:rPr>
              <a:t>）经税务局核定，我公司招标项目可开具增值税专用发票，无论您在购买标书时选择增值税普通发票，还是增值税专用发票，开具的均为增值税专用电子发票。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2</a:t>
            </a:r>
            <a:r>
              <a:rPr lang="zh-CN" altLang="en-US">
                <a:latin typeface="黑体" panose="02010609060101010101" charset="-122"/>
                <a:ea typeface="黑体" panose="02010609060101010101" charset="-122"/>
                <a:cs typeface="黑体" panose="02010609060101010101" charset="-122"/>
              </a:rPr>
              <a:t>）按照国家税务局要求，增值税专用电子发票只需要税号信息，请贵司在智慧办公系统办理退还保证金流程中正确填写贵司开票信息，以便财务部门为贵司正确开具发票。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1896745" y="3755390"/>
            <a:ext cx="9105900" cy="506730"/>
          </a:xfrm>
          <a:prstGeom prst="rect">
            <a:avLst/>
          </a:prstGeom>
          <a:solidFill>
            <a:schemeClr val="accent2">
              <a:lumMod val="60000"/>
              <a:lumOff val="40000"/>
            </a:schemeClr>
          </a:solidFill>
        </p:spPr>
        <p:txBody>
          <a:bodyPr wrap="square" rtlCol="0">
            <a:spAutoFit/>
          </a:bodyPr>
          <a:p>
            <a:pPr>
              <a:lnSpc>
                <a:spcPct val="150000"/>
              </a:lnSpc>
            </a:pPr>
            <a:r>
              <a:rPr lang="zh-CN" altLang="en-US">
                <a:latin typeface="黑体" panose="02010609060101010101" charset="-122"/>
                <a:ea typeface="黑体" panose="02010609060101010101" charset="-122"/>
                <a:cs typeface="黑体" panose="02010609060101010101" charset="-122"/>
                <a:sym typeface="+mn-ea"/>
              </a:rPr>
              <a:t>发票咨询联系人：孙雪，0427-7826577，sunxue.gwdc@cnpc.com.cn</a:t>
            </a:r>
            <a:endParaRPr lang="zh-CN" altLang="en-US">
              <a:ln>
                <a:no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31825"/>
            <a:ext cx="871537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5. </a:t>
            </a:r>
            <a:r>
              <a:rPr lang="zh-CN" altLang="en-US" sz="2400" b="1">
                <a:solidFill>
                  <a:srgbClr val="FF0000"/>
                </a:solidFill>
                <a:latin typeface="黑体" panose="02010609060101010101" charset="-122"/>
                <a:ea typeface="黑体" panose="02010609060101010101" charset="-122"/>
                <a:cs typeface="黑体" panose="02010609060101010101" charset="-122"/>
              </a:rPr>
              <a:t>发票</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3</a:t>
            </a:r>
            <a:r>
              <a:rPr lang="zh-CN" altLang="en-US">
                <a:latin typeface="黑体" panose="02010609060101010101" charset="-122"/>
                <a:ea typeface="黑体" panose="02010609060101010101" charset="-122"/>
                <a:cs typeface="黑体" panose="02010609060101010101" charset="-122"/>
              </a:rPr>
              <a:t>）代理服务费发票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请登录智慧办公系统，进入招标模块，在待办事项中找到中标项目。按要求上传代理服务费缴费凭证后，由长城钻探相应财务人员确认收费，并上传电子发票。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备注：每月25日以后，我公司账户不接收汇款，请在次月初再付款。如到账时间或开标时间晚于每月25日以后，财务将会视具体情况，顺延一个月开具发票。</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发票将会在打款日期次月以后开具增值税专用电子发票(数电发票)，请登录智慧办公平台-智慧办公-招标管理-采购费用管理-发票管理，下载电子发票。</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en-US" altLang="zh-CN">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31825"/>
            <a:ext cx="9272905" cy="5215890"/>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5. </a:t>
            </a:r>
            <a:r>
              <a:rPr lang="zh-CN" altLang="en-US" sz="2400" b="1">
                <a:solidFill>
                  <a:srgbClr val="FF0000"/>
                </a:solidFill>
                <a:latin typeface="黑体" panose="02010609060101010101" charset="-122"/>
                <a:ea typeface="黑体" panose="02010609060101010101" charset="-122"/>
                <a:cs typeface="黑体" panose="02010609060101010101" charset="-122"/>
              </a:rPr>
              <a:t>发票</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a:t>
            </a:r>
            <a:r>
              <a:rPr lang="en-US" altLang="zh-CN">
                <a:latin typeface="黑体" panose="02010609060101010101" charset="-122"/>
                <a:ea typeface="黑体" panose="02010609060101010101" charset="-122"/>
                <a:cs typeface="黑体" panose="02010609060101010101" charset="-122"/>
              </a:rPr>
              <a:t>4</a:t>
            </a:r>
            <a:r>
              <a:rPr lang="zh-CN" altLang="en-US">
                <a:latin typeface="黑体" panose="02010609060101010101" charset="-122"/>
                <a:ea typeface="黑体" panose="02010609060101010101" charset="-122"/>
                <a:cs typeface="黑体" panose="02010609060101010101" charset="-122"/>
              </a:rPr>
              <a:t>）</a:t>
            </a:r>
            <a:r>
              <a:rPr lang="zh-CN" altLang="en-US">
                <a:solidFill>
                  <a:srgbClr val="FF0000"/>
                </a:solidFill>
                <a:latin typeface="黑体" panose="02010609060101010101" charset="-122"/>
                <a:ea typeface="黑体" panose="02010609060101010101" charset="-122"/>
                <a:cs typeface="黑体" panose="02010609060101010101" charset="-122"/>
              </a:rPr>
              <a:t>首次投标供应商、服务商</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请在</a:t>
            </a:r>
            <a:r>
              <a:rPr lang="zh-CN" altLang="en-US">
                <a:solidFill>
                  <a:srgbClr val="FF0000"/>
                </a:solidFill>
                <a:latin typeface="黑体" panose="02010609060101010101" charset="-122"/>
                <a:ea typeface="黑体" panose="02010609060101010101" charset="-122"/>
                <a:cs typeface="黑体" panose="02010609060101010101" charset="-122"/>
              </a:rPr>
              <a:t>评标结束后</a:t>
            </a:r>
            <a:r>
              <a:rPr lang="zh-CN" altLang="en-US">
                <a:latin typeface="黑体" panose="02010609060101010101" charset="-122"/>
                <a:ea typeface="黑体" panose="02010609060101010101" charset="-122"/>
                <a:cs typeface="黑体" panose="02010609060101010101" charset="-122"/>
              </a:rPr>
              <a:t>提供以下信息的WORD或Excel版</a:t>
            </a:r>
            <a:r>
              <a:rPr lang="zh-CN" altLang="en-US">
                <a:latin typeface="黑体" panose="02010609060101010101" charset="-122"/>
                <a:ea typeface="黑体" panose="02010609060101010101" charset="-122"/>
                <a:cs typeface="黑体" panose="02010609060101010101" charset="-122"/>
                <a:sym typeface="+mn-ea"/>
              </a:rPr>
              <a:t>并认真核对发送至</a:t>
            </a:r>
            <a:r>
              <a:rPr lang="zh-CN" altLang="en-US">
                <a:latin typeface="黑体" panose="02010609060101010101" charset="-122"/>
                <a:ea typeface="黑体" panose="02010609060101010101" charset="-122"/>
                <a:cs typeface="黑体" panose="02010609060101010101" charset="-122"/>
              </a:rPr>
              <a:t>到业务经办人邮箱，业务经办人员系统内申请新的</a:t>
            </a:r>
            <a:r>
              <a:rPr lang="zh-CN" altLang="en-US">
                <a:latin typeface="黑体" panose="02010609060101010101" charset="-122"/>
                <a:ea typeface="黑体" panose="02010609060101010101" charset="-122"/>
                <a:cs typeface="黑体" panose="02010609060101010101" charset="-122"/>
              </a:rPr>
              <a:t>账号。</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统一社会信用代码/身份证号         </a:t>
            </a:r>
            <a:r>
              <a:rPr lang="zh-CN" altLang="en-US">
                <a:solidFill>
                  <a:srgbClr val="FF0000"/>
                </a:solidFill>
                <a:latin typeface="黑体" panose="02010609060101010101" charset="-122"/>
                <a:ea typeface="黑体" panose="02010609060101010101" charset="-122"/>
                <a:cs typeface="黑体" panose="02010609060101010101" charset="-122"/>
                <a:sym typeface="+mn-ea"/>
              </a:rPr>
              <a:t>法定代表人姓名</a:t>
            </a:r>
            <a:r>
              <a:rPr lang="zh-CN" altLang="en-US">
                <a:solidFill>
                  <a:srgbClr val="FF0000"/>
                </a:solidFill>
                <a:latin typeface="黑体" panose="02010609060101010101" charset="-122"/>
                <a:ea typeface="黑体" panose="02010609060101010101" charset="-122"/>
                <a:cs typeface="黑体" panose="02010609060101010101" charset="-122"/>
              </a:rPr>
              <a:t>     </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法定代表人固定电话                </a:t>
            </a:r>
            <a:r>
              <a:rPr lang="zh-CN" altLang="en-US">
                <a:solidFill>
                  <a:srgbClr val="FF0000"/>
                </a:solidFill>
                <a:latin typeface="黑体" panose="02010609060101010101" charset="-122"/>
                <a:ea typeface="黑体" panose="02010609060101010101" charset="-122"/>
                <a:cs typeface="黑体" panose="02010609060101010101" charset="-122"/>
                <a:sym typeface="+mn-ea"/>
              </a:rPr>
              <a:t>法定代表人手机号码</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住所（地址）                      </a:t>
            </a:r>
            <a:r>
              <a:rPr lang="zh-CN" altLang="en-US">
                <a:solidFill>
                  <a:srgbClr val="FF0000"/>
                </a:solidFill>
                <a:latin typeface="黑体" panose="02010609060101010101" charset="-122"/>
                <a:ea typeface="黑体" panose="02010609060101010101" charset="-122"/>
                <a:cs typeface="黑体" panose="02010609060101010101" charset="-122"/>
                <a:sym typeface="+mn-ea"/>
              </a:rPr>
              <a:t>开户银行</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银行帐号                        </a:t>
            </a:r>
            <a:r>
              <a:rPr lang="zh-CN" altLang="en-US">
                <a:solidFill>
                  <a:srgbClr val="FF0000"/>
                </a:solidFill>
                <a:latin typeface="黑体" panose="02010609060101010101" charset="-122"/>
                <a:ea typeface="黑体" panose="02010609060101010101" charset="-122"/>
                <a:cs typeface="黑体" panose="02010609060101010101" charset="-122"/>
                <a:sym typeface="+mn-ea"/>
              </a:rPr>
              <a:t>开票信息电话</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联系人信息                        </a:t>
            </a:r>
            <a:r>
              <a:rPr lang="zh-CN" altLang="en-US">
                <a:solidFill>
                  <a:srgbClr val="FF0000"/>
                </a:solidFill>
                <a:latin typeface="黑体" panose="02010609060101010101" charset="-122"/>
                <a:ea typeface="黑体" panose="02010609060101010101" charset="-122"/>
                <a:cs typeface="黑体" panose="02010609060101010101" charset="-122"/>
                <a:sym typeface="+mn-ea"/>
              </a:rPr>
              <a:t>联系人</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r>
              <a:rPr lang="zh-CN" altLang="en-US">
                <a:solidFill>
                  <a:srgbClr val="FF0000"/>
                </a:solidFill>
                <a:latin typeface="黑体" panose="02010609060101010101" charset="-122"/>
                <a:ea typeface="黑体" panose="02010609060101010101" charset="-122"/>
                <a:cs typeface="黑体" panose="02010609060101010101" charset="-122"/>
              </a:rPr>
              <a:t>联系电话                          </a:t>
            </a:r>
            <a:r>
              <a:rPr lang="zh-CN" altLang="en-US">
                <a:solidFill>
                  <a:srgbClr val="FF0000"/>
                </a:solidFill>
                <a:latin typeface="黑体" panose="02010609060101010101" charset="-122"/>
                <a:ea typeface="黑体" panose="02010609060101010101" charset="-122"/>
                <a:cs typeface="黑体" panose="02010609060101010101" charset="-122"/>
                <a:sym typeface="+mn-ea"/>
              </a:rPr>
              <a:t>联系邮箱</a:t>
            </a:r>
            <a:endParaRPr lang="zh-CN" altLang="en-US">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solidFill>
                <a:srgbClr val="FF0000"/>
              </a:solidFill>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790700" y="670560"/>
            <a:ext cx="8609965" cy="4799965"/>
          </a:xfrm>
          <a:prstGeom prst="rect">
            <a:avLst/>
          </a:prstGeom>
          <a:noFill/>
        </p:spPr>
        <p:txBody>
          <a:bodyPr wrap="square" rtlCol="0">
            <a:spAutoFit/>
          </a:bodyPr>
          <a:p>
            <a:pPr>
              <a:lnSpc>
                <a:spcPct val="150000"/>
              </a:lnSpc>
            </a:pPr>
            <a:r>
              <a:rPr lang="en-US" altLang="zh-CN" sz="2400" b="1">
                <a:solidFill>
                  <a:srgbClr val="FF0000"/>
                </a:solidFill>
                <a:latin typeface="黑体" panose="02010609060101010101" charset="-122"/>
                <a:ea typeface="黑体" panose="02010609060101010101" charset="-122"/>
                <a:cs typeface="黑体" panose="02010609060101010101" charset="-122"/>
              </a:rPr>
              <a:t>6. 投标保证金递交流程</a:t>
            </a:r>
            <a:endParaRPr lang="zh-CN" altLang="en-US" sz="2400" b="1">
              <a:solidFill>
                <a:srgbClr val="FF0000"/>
              </a:solidFill>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（1）以企业网银形式或者电汇形式，从投标人基本账户汇出到昆仑银行电子招投标保证金账户。</a:t>
            </a:r>
            <a:endParaRPr lang="zh-CN" altLang="en-US">
              <a:latin typeface="黑体" panose="02010609060101010101" charset="-122"/>
              <a:ea typeface="黑体" panose="02010609060101010101" charset="-122"/>
              <a:cs typeface="黑体" panose="02010609060101010101" charset="-122"/>
            </a:endParaRPr>
          </a:p>
          <a:p>
            <a:pPr>
              <a:lnSpc>
                <a:spcPct val="150000"/>
              </a:lnSpc>
            </a:pP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户名：昆仑银行电子招投标保证金</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账号：26902100171850000010</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开户行：昆仑银行股份有限公司大庆分行</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开户行行号：313265010019</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昆仑银行客服电话：95379</a:t>
            </a:r>
            <a:endParaRPr lang="zh-CN" altLang="en-US">
              <a:latin typeface="黑体" panose="02010609060101010101" charset="-122"/>
              <a:ea typeface="黑体" panose="02010609060101010101" charset="-122"/>
              <a:cs typeface="黑体" panose="02010609060101010101" charset="-122"/>
            </a:endParaRPr>
          </a:p>
          <a:p>
            <a:pPr>
              <a:lnSpc>
                <a:spcPct val="150000"/>
              </a:lnSpc>
            </a:pPr>
            <a:r>
              <a:rPr lang="zh-CN" altLang="en-US">
                <a:latin typeface="黑体" panose="02010609060101010101" charset="-122"/>
                <a:ea typeface="黑体" panose="02010609060101010101" charset="-122"/>
                <a:cs typeface="黑体" panose="02010609060101010101" charset="-122"/>
              </a:rPr>
              <a:t>大庆昆仑银行客服电话：0459-5615833、0459-5615388 </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2570</Words>
  <Application>WPS 演示</Application>
  <PresentationFormat>宽屏</PresentationFormat>
  <Paragraphs>147</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Arial</vt:lpstr>
      <vt:lpstr>宋体</vt:lpstr>
      <vt:lpstr>Wingdings</vt:lpstr>
      <vt:lpstr>黑体</vt:lpstr>
      <vt:lpstr>Wingdings</vt:lpstr>
      <vt:lpstr>微软雅黑</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翁剑</cp:lastModifiedBy>
  <cp:revision>79</cp:revision>
  <dcterms:created xsi:type="dcterms:W3CDTF">2024-04-24T01:39:00Z</dcterms:created>
  <dcterms:modified xsi:type="dcterms:W3CDTF">2025-03-05T05:58:21Z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2052-11.8.2.8875</vt:lpwstr>
  </property>
  <property fmtid="{D5CDD505-2E9C-101B-9397-08002B2CF9AE}" pid="3" name="ICV">
    <vt:lpwstr>D8E0E696F1A34A7EBF662593CCC197E6</vt:lpwstr>
  </property>
</Properties>
</file>